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4" r:id="rId1"/>
  </p:sldMasterIdLst>
  <p:notesMasterIdLst>
    <p:notesMasterId r:id="rId22"/>
  </p:notesMasterIdLst>
  <p:handoutMasterIdLst>
    <p:handoutMasterId r:id="rId23"/>
  </p:handoutMasterIdLst>
  <p:sldIdLst>
    <p:sldId id="257" r:id="rId2"/>
    <p:sldId id="258" r:id="rId3"/>
    <p:sldId id="259" r:id="rId4"/>
    <p:sldId id="279" r:id="rId5"/>
    <p:sldId id="261" r:id="rId6"/>
    <p:sldId id="260" r:id="rId7"/>
    <p:sldId id="262" r:id="rId8"/>
    <p:sldId id="283" r:id="rId9"/>
    <p:sldId id="265" r:id="rId10"/>
    <p:sldId id="266" r:id="rId11"/>
    <p:sldId id="276" r:id="rId12"/>
    <p:sldId id="269" r:id="rId13"/>
    <p:sldId id="285" r:id="rId14"/>
    <p:sldId id="286" r:id="rId15"/>
    <p:sldId id="272" r:id="rId16"/>
    <p:sldId id="273" r:id="rId17"/>
    <p:sldId id="281" r:id="rId18"/>
    <p:sldId id="284" r:id="rId19"/>
    <p:sldId id="274" r:id="rId20"/>
    <p:sldId id="278" r:id="rId21"/>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ABC4"/>
    <a:srgbClr val="465674"/>
    <a:srgbClr val="FFFFFF"/>
    <a:srgbClr val="AD84C6"/>
    <a:srgbClr val="84ACB6"/>
    <a:srgbClr val="E3E0E3"/>
    <a:srgbClr val="DECEE8"/>
    <a:srgbClr val="CEDEE2"/>
    <a:srgbClr val="BDC7D7"/>
    <a:srgbClr val="713F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6139" autoAdjust="0"/>
  </p:normalViewPr>
  <p:slideViewPr>
    <p:cSldViewPr snapToGrid="0">
      <p:cViewPr varScale="1">
        <p:scale>
          <a:sx n="111" d="100"/>
          <a:sy n="111" d="100"/>
        </p:scale>
        <p:origin x="3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415221061645891E-2"/>
          <c:y val="2.4804883725469004E-2"/>
          <c:w val="0.91635729969116286"/>
          <c:h val="0.82880860879831442"/>
        </c:manualLayout>
      </c:layout>
      <c:barChart>
        <c:barDir val="col"/>
        <c:grouping val="stacked"/>
        <c:varyColors val="0"/>
        <c:ser>
          <c:idx val="0"/>
          <c:order val="0"/>
          <c:tx>
            <c:strRef>
              <c:f>Sheet1!$B$1</c:f>
              <c:strCache>
                <c:ptCount val="1"/>
                <c:pt idx="0">
                  <c:v>Series 1</c:v>
                </c:pt>
              </c:strCache>
            </c:strRef>
          </c:tx>
          <c:spPr>
            <a:solidFill>
              <a:srgbClr val="C1C8E4"/>
            </a:solidFill>
          </c:spPr>
          <c:invertIfNegative val="0"/>
          <c:dLbls>
            <c:dLbl>
              <c:idx val="0"/>
              <c:layout>
                <c:manualLayout>
                  <c:x val="-1.4275274680336608E-17"/>
                  <c:y val="-0.17586382595343944"/>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7B3-47CF-990C-D41C745E273C}"/>
                </c:ext>
              </c:extLst>
            </c:dLbl>
            <c:dLbl>
              <c:idx val="1"/>
              <c:layout>
                <c:manualLayout>
                  <c:x val="-5.7101098721346432E-17"/>
                  <c:y val="-0.24694428307149716"/>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7B3-47CF-990C-D41C745E273C}"/>
                </c:ext>
              </c:extLst>
            </c:dLbl>
            <c:dLbl>
              <c:idx val="2"/>
              <c:layout>
                <c:manualLayout>
                  <c:x val="3.1146413649878993E-3"/>
                  <c:y val="-0.26294121767219186"/>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7B3-47CF-990C-D41C745E273C}"/>
                </c:ext>
              </c:extLst>
            </c:dLbl>
            <c:dLbl>
              <c:idx val="3"/>
              <c:layout>
                <c:manualLayout>
                  <c:x val="1.5573206824939497E-3"/>
                  <c:y val="-0.2781698797050514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7B3-47CF-990C-D41C745E273C}"/>
                </c:ext>
              </c:extLst>
            </c:dLbl>
            <c:dLbl>
              <c:idx val="4"/>
              <c:layout>
                <c:manualLayout>
                  <c:x val="0"/>
                  <c:y val="-0.28837249545752319"/>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7B3-47CF-990C-D41C745E273C}"/>
                </c:ext>
              </c:extLst>
            </c:dLbl>
            <c:spPr>
              <a:noFill/>
              <a:ln>
                <a:noFill/>
              </a:ln>
              <a:effectLst/>
            </c:spPr>
            <c:txPr>
              <a:bodyPr wrap="square" lIns="38100" tIns="19050" rIns="38100" bIns="19050" anchor="ctr">
                <a:spAutoFit/>
              </a:bodyPr>
              <a:lstStyle/>
              <a:p>
                <a:pPr>
                  <a:defRPr sz="2400"/>
                </a:pPr>
                <a:endParaRPr lang="zh-TW"/>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Sheet1!$A$2:$A$8</c:f>
              <c:strCache>
                <c:ptCount val="7"/>
                <c:pt idx="0">
                  <c:v>105年</c:v>
                </c:pt>
                <c:pt idx="1">
                  <c:v>106年</c:v>
                </c:pt>
                <c:pt idx="2">
                  <c:v>107年</c:v>
                </c:pt>
                <c:pt idx="3">
                  <c:v>108年</c:v>
                </c:pt>
                <c:pt idx="4">
                  <c:v>109年</c:v>
                </c:pt>
                <c:pt idx="5">
                  <c:v>110年</c:v>
                </c:pt>
                <c:pt idx="6">
                  <c:v>111年</c:v>
                </c:pt>
              </c:strCache>
            </c:strRef>
          </c:cat>
          <c:val>
            <c:numRef>
              <c:f>Sheet1!$B$2:$B$8</c:f>
              <c:numCache>
                <c:formatCode>0.00%</c:formatCode>
                <c:ptCount val="7"/>
                <c:pt idx="0">
                  <c:v>0.78920000000000001</c:v>
                </c:pt>
                <c:pt idx="1">
                  <c:v>0.90090000000000003</c:v>
                </c:pt>
                <c:pt idx="2">
                  <c:v>0.91879999999999995</c:v>
                </c:pt>
                <c:pt idx="3">
                  <c:v>0.93559999999999999</c:v>
                </c:pt>
                <c:pt idx="4">
                  <c:v>0.95020000000000004</c:v>
                </c:pt>
                <c:pt idx="5">
                  <c:v>0.94920000000000004</c:v>
                </c:pt>
                <c:pt idx="6">
                  <c:v>0.93879999999999997</c:v>
                </c:pt>
              </c:numCache>
            </c:numRef>
          </c:val>
          <c:extLst>
            <c:ext xmlns:c16="http://schemas.microsoft.com/office/drawing/2014/chart" uri="{C3380CC4-5D6E-409C-BE32-E72D297353CC}">
              <c16:uniqueId val="{00000000-52EB-4D5C-8DCD-FE7666546735}"/>
            </c:ext>
          </c:extLst>
        </c:ser>
        <c:dLbls>
          <c:dLblPos val="ctr"/>
          <c:showLegendKey val="0"/>
          <c:showVal val="1"/>
          <c:showCatName val="0"/>
          <c:showSerName val="0"/>
          <c:showPercent val="0"/>
          <c:showBubbleSize val="0"/>
        </c:dLbls>
        <c:gapWidth val="150"/>
        <c:overlap val="100"/>
        <c:axId val="177758472"/>
        <c:axId val="177764352"/>
      </c:barChart>
      <c:catAx>
        <c:axId val="177758472"/>
        <c:scaling>
          <c:orientation val="minMax"/>
        </c:scaling>
        <c:delete val="0"/>
        <c:axPos val="b"/>
        <c:numFmt formatCode="General" sourceLinked="0"/>
        <c:majorTickMark val="out"/>
        <c:minorTickMark val="none"/>
        <c:tickLblPos val="nextTo"/>
        <c:txPr>
          <a:bodyPr/>
          <a:lstStyle/>
          <a:p>
            <a:pPr>
              <a:defRPr sz="2000">
                <a:solidFill>
                  <a:schemeClr val="tx1">
                    <a:lumMod val="75000"/>
                    <a:lumOff val="25000"/>
                  </a:schemeClr>
                </a:solidFill>
                <a:latin typeface="Arial" pitchFamily="34" charset="0"/>
                <a:cs typeface="Arial" pitchFamily="34" charset="0"/>
              </a:defRPr>
            </a:pPr>
            <a:endParaRPr lang="zh-TW"/>
          </a:p>
        </c:txPr>
        <c:crossAx val="177764352"/>
        <c:crosses val="autoZero"/>
        <c:auto val="1"/>
        <c:lblAlgn val="ctr"/>
        <c:lblOffset val="100"/>
        <c:noMultiLvlLbl val="0"/>
      </c:catAx>
      <c:valAx>
        <c:axId val="177764352"/>
        <c:scaling>
          <c:orientation val="minMax"/>
          <c:max val="1"/>
          <c:min val="0.60000000000000009"/>
        </c:scaling>
        <c:delete val="0"/>
        <c:axPos val="l"/>
        <c:majorGridlines>
          <c:spPr>
            <a:ln>
              <a:noFill/>
            </a:ln>
          </c:spPr>
        </c:majorGridlines>
        <c:numFmt formatCode="0%" sourceLinked="0"/>
        <c:majorTickMark val="out"/>
        <c:minorTickMark val="none"/>
        <c:tickLblPos val="nextTo"/>
        <c:txPr>
          <a:bodyPr/>
          <a:lstStyle/>
          <a:p>
            <a:pPr>
              <a:defRPr sz="1200">
                <a:solidFill>
                  <a:schemeClr val="tx1">
                    <a:lumMod val="75000"/>
                    <a:lumOff val="25000"/>
                  </a:schemeClr>
                </a:solidFill>
                <a:latin typeface="Arial" pitchFamily="34" charset="0"/>
                <a:cs typeface="Arial" pitchFamily="34" charset="0"/>
              </a:defRPr>
            </a:pPr>
            <a:endParaRPr lang="zh-TW"/>
          </a:p>
        </c:txPr>
        <c:crossAx val="177758472"/>
        <c:crosses val="autoZero"/>
        <c:crossBetween val="between"/>
        <c:majorUnit val="0.1"/>
      </c:valAx>
    </c:plotArea>
    <c:plotVisOnly val="1"/>
    <c:dispBlanksAs val="gap"/>
    <c:showDLblsOverMax val="0"/>
  </c:chart>
  <c:txPr>
    <a:bodyPr/>
    <a:lstStyle/>
    <a:p>
      <a:pPr>
        <a:defRPr sz="1800"/>
      </a:pPr>
      <a:endParaRPr lang="zh-TW"/>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63007071919917"/>
          <c:y val="3.7284583955678491E-2"/>
          <c:w val="0.8110117818356708"/>
          <c:h val="0.93420367537233207"/>
        </c:manualLayout>
      </c:layout>
      <c:pieChart>
        <c:varyColors val="1"/>
        <c:ser>
          <c:idx val="0"/>
          <c:order val="0"/>
          <c:tx>
            <c:strRef>
              <c:f>工作表1!$B$1</c:f>
              <c:strCache>
                <c:ptCount val="1"/>
                <c:pt idx="0">
                  <c:v>109年本府各機關委員會委員任一性別比例未達三分之一原因
</c:v>
                </c:pt>
              </c:strCache>
            </c:strRef>
          </c:tx>
          <c:dPt>
            <c:idx val="0"/>
            <c:bubble3D val="0"/>
            <c:spPr>
              <a:solidFill>
                <a:schemeClr val="accent5"/>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0-BE60-4613-A58E-759942163F22}"/>
              </c:ext>
            </c:extLst>
          </c:dPt>
          <c:dPt>
            <c:idx val="1"/>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BE60-4613-A58E-759942163F22}"/>
              </c:ext>
            </c:extLst>
          </c:dPt>
          <c:dPt>
            <c:idx val="2"/>
            <c:bubble3D val="0"/>
            <c:spPr>
              <a:solidFill>
                <a:schemeClr val="accent3"/>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2-BE60-4613-A58E-759942163F22}"/>
              </c:ext>
            </c:extLst>
          </c:dPt>
          <c:dLbls>
            <c:delete val="1"/>
          </c:dLbls>
          <c:cat>
            <c:strRef>
              <c:f>工作表1!$A$2:$A$4</c:f>
              <c:strCache>
                <c:ptCount val="3"/>
                <c:pt idx="0">
                  <c:v>委員須具備某項男女比例失衡的特定專長、經驗或職業類型</c:v>
                </c:pt>
                <c:pt idx="1">
                  <c:v>委員係由外部相關團體推派</c:v>
                </c:pt>
                <c:pt idx="2">
                  <c:v>其他(任期內委員異動)</c:v>
                </c:pt>
              </c:strCache>
            </c:strRef>
          </c:cat>
          <c:val>
            <c:numRef>
              <c:f>工作表1!$B$2:$B$4</c:f>
              <c:numCache>
                <c:formatCode>0%</c:formatCode>
                <c:ptCount val="3"/>
                <c:pt idx="0">
                  <c:v>0.42099999999999999</c:v>
                </c:pt>
                <c:pt idx="1">
                  <c:v>0.316</c:v>
                </c:pt>
                <c:pt idx="2">
                  <c:v>0.26300000000000001</c:v>
                </c:pt>
              </c:numCache>
            </c:numRef>
          </c:val>
          <c:extLst>
            <c:ext xmlns:c16="http://schemas.microsoft.com/office/drawing/2014/chart" uri="{C3380CC4-5D6E-409C-BE32-E72D297353CC}">
              <c16:uniqueId val="{00000000-5881-4DA5-BAA4-6E3DF7F130B5}"/>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0.22176</cdr:x>
      <cdr:y>0.06468</cdr:y>
    </cdr:from>
    <cdr:to>
      <cdr:x>0.29259</cdr:x>
      <cdr:y>0.26589</cdr:y>
    </cdr:to>
    <cdr:sp macro="" textlink="">
      <cdr:nvSpPr>
        <cdr:cNvPr id="2" name="矩形 1"/>
        <cdr:cNvSpPr/>
      </cdr:nvSpPr>
      <cdr:spPr>
        <a:xfrm xmlns:a="http://schemas.openxmlformats.org/drawingml/2006/main">
          <a:off x="1808480" y="222034"/>
          <a:ext cx="577621" cy="690744"/>
        </a:xfrm>
        <a:prstGeom xmlns:a="http://schemas.openxmlformats.org/drawingml/2006/main" prst="rect">
          <a:avLst/>
        </a:prstGeom>
        <a:solidFill xmlns:a="http://schemas.openxmlformats.org/drawingml/2006/main">
          <a:srgbClr val="F2F2F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zh-TW">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0.57108</cdr:x>
      <cdr:y>0.37557</cdr:y>
    </cdr:from>
    <cdr:to>
      <cdr:x>0.94754</cdr:x>
      <cdr:y>0.56987</cdr:y>
    </cdr:to>
    <cdr:sp macro="" textlink="">
      <cdr:nvSpPr>
        <cdr:cNvPr id="2" name="文字方塊 1"/>
        <cdr:cNvSpPr txBox="1"/>
      </cdr:nvSpPr>
      <cdr:spPr>
        <a:xfrm xmlns:a="http://schemas.openxmlformats.org/drawingml/2006/main">
          <a:off x="3029734" y="1571656"/>
          <a:ext cx="1997220" cy="81309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zh-TW" sz="4000" dirty="0" smtClean="0">
              <a:solidFill>
                <a:schemeClr val="bg1"/>
              </a:solidFill>
              <a:effectLst>
                <a:outerShdw blurRad="50800" dist="38100" dir="2700000" algn="tl" rotWithShape="0">
                  <a:prstClr val="black">
                    <a:alpha val="40000"/>
                  </a:prstClr>
                </a:outerShdw>
              </a:effectLst>
              <a:latin typeface="微軟正黑體" panose="020B0604030504040204" pitchFamily="34" charset="-120"/>
              <a:ea typeface="微軟正黑體" panose="020B0604030504040204" pitchFamily="34" charset="-120"/>
            </a:rPr>
            <a:t>42.1%</a:t>
          </a:r>
          <a:endParaRPr lang="zh-TW" altLang="en-US" sz="4000" dirty="0">
            <a:solidFill>
              <a:schemeClr val="bg1"/>
            </a:solidFill>
            <a:effectLst>
              <a:outerShdw blurRad="50800" dist="38100" dir="2700000" algn="tl" rotWithShape="0">
                <a:prstClr val="black">
                  <a:alpha val="40000"/>
                </a:prstClr>
              </a:outerShdw>
            </a:effectLst>
            <a:latin typeface="微軟正黑體" panose="020B0604030504040204" pitchFamily="34" charset="-120"/>
            <a:ea typeface="微軟正黑體" panose="020B0604030504040204" pitchFamily="34" charset="-12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5" y="2"/>
            <a:ext cx="4307045" cy="341542"/>
          </a:xfrm>
          <a:prstGeom prst="rect">
            <a:avLst/>
          </a:prstGeom>
        </p:spPr>
        <p:txBody>
          <a:bodyPr vert="horz" lIns="91542" tIns="45771" rIns="91542" bIns="45771" rtlCol="0"/>
          <a:lstStyle>
            <a:lvl1pPr algn="l">
              <a:defRPr sz="1200"/>
            </a:lvl1pPr>
          </a:lstStyle>
          <a:p>
            <a:endParaRPr lang="zh-TW" altLang="en-US"/>
          </a:p>
        </p:txBody>
      </p:sp>
      <p:sp>
        <p:nvSpPr>
          <p:cNvPr id="3" name="日期版面配置區 2"/>
          <p:cNvSpPr>
            <a:spLocks noGrp="1"/>
          </p:cNvSpPr>
          <p:nvPr>
            <p:ph type="dt" sz="quarter" idx="1"/>
          </p:nvPr>
        </p:nvSpPr>
        <p:spPr>
          <a:xfrm>
            <a:off x="5629996" y="2"/>
            <a:ext cx="4307045" cy="341542"/>
          </a:xfrm>
          <a:prstGeom prst="rect">
            <a:avLst/>
          </a:prstGeom>
        </p:spPr>
        <p:txBody>
          <a:bodyPr vert="horz" lIns="91542" tIns="45771" rIns="91542" bIns="45771" rtlCol="0"/>
          <a:lstStyle>
            <a:lvl1pPr algn="r">
              <a:defRPr sz="1200"/>
            </a:lvl1pPr>
          </a:lstStyle>
          <a:p>
            <a:fld id="{028D6F83-FE70-4F10-B8FA-7BA480658D18}" type="datetimeFigureOut">
              <a:rPr lang="zh-TW" altLang="en-US" smtClean="0"/>
              <a:t>2023/3/30</a:t>
            </a:fld>
            <a:endParaRPr lang="zh-TW" altLang="en-US"/>
          </a:p>
        </p:txBody>
      </p:sp>
      <p:sp>
        <p:nvSpPr>
          <p:cNvPr id="4" name="頁尾版面配置區 3"/>
          <p:cNvSpPr>
            <a:spLocks noGrp="1"/>
          </p:cNvSpPr>
          <p:nvPr>
            <p:ph type="ftr" sz="quarter" idx="2"/>
          </p:nvPr>
        </p:nvSpPr>
        <p:spPr>
          <a:xfrm>
            <a:off x="5" y="6465659"/>
            <a:ext cx="4307045" cy="341541"/>
          </a:xfrm>
          <a:prstGeom prst="rect">
            <a:avLst/>
          </a:prstGeom>
        </p:spPr>
        <p:txBody>
          <a:bodyPr vert="horz" lIns="91542" tIns="45771" rIns="91542" bIns="45771"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9996" y="6465659"/>
            <a:ext cx="4307045" cy="341541"/>
          </a:xfrm>
          <a:prstGeom prst="rect">
            <a:avLst/>
          </a:prstGeom>
        </p:spPr>
        <p:txBody>
          <a:bodyPr vert="horz" lIns="91542" tIns="45771" rIns="91542" bIns="45771" rtlCol="0" anchor="b"/>
          <a:lstStyle>
            <a:lvl1pPr algn="r">
              <a:defRPr sz="1200"/>
            </a:lvl1pPr>
          </a:lstStyle>
          <a:p>
            <a:fld id="{1EF76791-D29D-42F8-82C8-8D8F74F3F018}" type="slidenum">
              <a:rPr lang="zh-TW" altLang="en-US" smtClean="0"/>
              <a:t>‹#›</a:t>
            </a:fld>
            <a:endParaRPr lang="zh-TW" altLang="en-US"/>
          </a:p>
        </p:txBody>
      </p:sp>
    </p:spTree>
    <p:extLst>
      <p:ext uri="{BB962C8B-B14F-4D97-AF65-F5344CB8AC3E}">
        <p14:creationId xmlns:p14="http://schemas.microsoft.com/office/powerpoint/2010/main" val="12028569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5" y="2"/>
            <a:ext cx="4307045" cy="341542"/>
          </a:xfrm>
          <a:prstGeom prst="rect">
            <a:avLst/>
          </a:prstGeom>
        </p:spPr>
        <p:txBody>
          <a:bodyPr vert="horz" lIns="91542" tIns="45771" rIns="91542" bIns="45771" rtlCol="0"/>
          <a:lstStyle>
            <a:lvl1pPr algn="l">
              <a:defRPr sz="1200"/>
            </a:lvl1pPr>
          </a:lstStyle>
          <a:p>
            <a:endParaRPr lang="zh-TW" altLang="en-US"/>
          </a:p>
        </p:txBody>
      </p:sp>
      <p:sp>
        <p:nvSpPr>
          <p:cNvPr id="3" name="日期版面配置區 2"/>
          <p:cNvSpPr>
            <a:spLocks noGrp="1"/>
          </p:cNvSpPr>
          <p:nvPr>
            <p:ph type="dt" idx="1"/>
          </p:nvPr>
        </p:nvSpPr>
        <p:spPr>
          <a:xfrm>
            <a:off x="5629996" y="2"/>
            <a:ext cx="4307045" cy="341542"/>
          </a:xfrm>
          <a:prstGeom prst="rect">
            <a:avLst/>
          </a:prstGeom>
        </p:spPr>
        <p:txBody>
          <a:bodyPr vert="horz" lIns="91542" tIns="45771" rIns="91542" bIns="45771" rtlCol="0"/>
          <a:lstStyle>
            <a:lvl1pPr algn="r">
              <a:defRPr sz="1200"/>
            </a:lvl1pPr>
          </a:lstStyle>
          <a:p>
            <a:fld id="{D5ADD3C3-FB5B-41A7-83CB-8DE425390D98}" type="datetimeFigureOut">
              <a:rPr lang="zh-TW" altLang="en-US" smtClean="0"/>
              <a:t>2023/3/30</a:t>
            </a:fld>
            <a:endParaRPr lang="zh-TW" altLang="en-US"/>
          </a:p>
        </p:txBody>
      </p:sp>
      <p:sp>
        <p:nvSpPr>
          <p:cNvPr id="4" name="投影片圖像版面配置區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542" tIns="45771" rIns="91542" bIns="45771" rtlCol="0" anchor="ctr"/>
          <a:lstStyle/>
          <a:p>
            <a:endParaRPr lang="zh-TW" altLang="en-US"/>
          </a:p>
        </p:txBody>
      </p:sp>
      <p:sp>
        <p:nvSpPr>
          <p:cNvPr id="5" name="備忘稿版面配置區 4"/>
          <p:cNvSpPr>
            <a:spLocks noGrp="1"/>
          </p:cNvSpPr>
          <p:nvPr>
            <p:ph type="body" sz="quarter" idx="3"/>
          </p:nvPr>
        </p:nvSpPr>
        <p:spPr>
          <a:xfrm>
            <a:off x="993935" y="3275966"/>
            <a:ext cx="7951470" cy="2680335"/>
          </a:xfrm>
          <a:prstGeom prst="rect">
            <a:avLst/>
          </a:prstGeom>
        </p:spPr>
        <p:txBody>
          <a:bodyPr vert="horz" lIns="91542" tIns="45771" rIns="91542" bIns="45771"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5" y="6465659"/>
            <a:ext cx="4307045" cy="341541"/>
          </a:xfrm>
          <a:prstGeom prst="rect">
            <a:avLst/>
          </a:prstGeom>
        </p:spPr>
        <p:txBody>
          <a:bodyPr vert="horz" lIns="91542" tIns="45771" rIns="91542" bIns="45771"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9996" y="6465659"/>
            <a:ext cx="4307045" cy="341541"/>
          </a:xfrm>
          <a:prstGeom prst="rect">
            <a:avLst/>
          </a:prstGeom>
        </p:spPr>
        <p:txBody>
          <a:bodyPr vert="horz" lIns="91542" tIns="45771" rIns="91542" bIns="45771" rtlCol="0" anchor="b"/>
          <a:lstStyle>
            <a:lvl1pPr algn="r">
              <a:defRPr sz="1200"/>
            </a:lvl1pPr>
          </a:lstStyle>
          <a:p>
            <a:fld id="{F81D3D3C-A97A-45A3-AB82-9267D7984BA1}" type="slidenum">
              <a:rPr lang="zh-TW" altLang="en-US" smtClean="0"/>
              <a:t>‹#›</a:t>
            </a:fld>
            <a:endParaRPr lang="zh-TW" altLang="en-US"/>
          </a:p>
        </p:txBody>
      </p:sp>
    </p:spTree>
    <p:extLst>
      <p:ext uri="{BB962C8B-B14F-4D97-AF65-F5344CB8AC3E}">
        <p14:creationId xmlns:p14="http://schemas.microsoft.com/office/powerpoint/2010/main" val="37408625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7350" y="850900"/>
            <a:ext cx="4084638" cy="2297113"/>
          </a:xfrm>
        </p:spPr>
      </p:sp>
      <p:sp>
        <p:nvSpPr>
          <p:cNvPr id="3" name="Notes Placeholder 2"/>
          <p:cNvSpPr>
            <a:spLocks noGrp="1"/>
          </p:cNvSpPr>
          <p:nvPr>
            <p:ph type="body" idx="1"/>
          </p:nvPr>
        </p:nvSpPr>
        <p:spPr/>
        <p:txBody>
          <a:bodyPr/>
          <a:lstStyle/>
          <a:p>
            <a:endParaRPr lang="ko-KR" altLang="en-US" dirty="0"/>
          </a:p>
        </p:txBody>
      </p:sp>
      <p:sp>
        <p:nvSpPr>
          <p:cNvPr id="5" name="投影片編號版面配置區 4"/>
          <p:cNvSpPr>
            <a:spLocks noGrp="1"/>
          </p:cNvSpPr>
          <p:nvPr>
            <p:ph type="sldNum" sz="quarter" idx="10"/>
          </p:nvPr>
        </p:nvSpPr>
        <p:spPr/>
        <p:txBody>
          <a:bodyPr/>
          <a:lstStyle/>
          <a:p>
            <a:fld id="{F81D3D3C-A97A-45A3-AB82-9267D7984BA1}" type="slidenum">
              <a:rPr lang="zh-TW" altLang="en-US" smtClean="0"/>
              <a:t>0</a:t>
            </a:fld>
            <a:endParaRPr lang="zh-TW" altLang="en-US"/>
          </a:p>
        </p:txBody>
      </p:sp>
    </p:spTree>
    <p:extLst>
      <p:ext uri="{BB962C8B-B14F-4D97-AF65-F5344CB8AC3E}">
        <p14:creationId xmlns:p14="http://schemas.microsoft.com/office/powerpoint/2010/main" val="4194734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927350" y="850900"/>
            <a:ext cx="4084638" cy="2297113"/>
          </a:xfrm>
        </p:spPr>
      </p:sp>
      <p:sp>
        <p:nvSpPr>
          <p:cNvPr id="3" name="備忘稿版面配置區 2"/>
          <p:cNvSpPr>
            <a:spLocks noGrp="1"/>
          </p:cNvSpPr>
          <p:nvPr>
            <p:ph type="body" idx="1"/>
          </p:nvPr>
        </p:nvSpPr>
        <p:spPr/>
        <p:txBody>
          <a:bodyPr/>
          <a:lstStyle/>
          <a:p>
            <a:endParaRPr lang="zh-TW" altLang="en-US" dirty="0"/>
          </a:p>
        </p:txBody>
      </p:sp>
      <p:sp>
        <p:nvSpPr>
          <p:cNvPr id="5" name="投影片編號版面配置區 4"/>
          <p:cNvSpPr>
            <a:spLocks noGrp="1"/>
          </p:cNvSpPr>
          <p:nvPr>
            <p:ph type="sldNum" sz="quarter" idx="10"/>
          </p:nvPr>
        </p:nvSpPr>
        <p:spPr/>
        <p:txBody>
          <a:bodyPr/>
          <a:lstStyle/>
          <a:p>
            <a:fld id="{F81D3D3C-A97A-45A3-AB82-9267D7984BA1}" type="slidenum">
              <a:rPr lang="zh-TW" altLang="en-US" smtClean="0"/>
              <a:t>6</a:t>
            </a:fld>
            <a:endParaRPr lang="zh-TW" altLang="en-US"/>
          </a:p>
        </p:txBody>
      </p:sp>
    </p:spTree>
    <p:extLst>
      <p:ext uri="{BB962C8B-B14F-4D97-AF65-F5344CB8AC3E}">
        <p14:creationId xmlns:p14="http://schemas.microsoft.com/office/powerpoint/2010/main" val="152812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927350" y="850900"/>
            <a:ext cx="4084638" cy="2297113"/>
          </a:xfrm>
        </p:spPr>
      </p:sp>
      <p:sp>
        <p:nvSpPr>
          <p:cNvPr id="3" name="備忘稿版面配置區 2"/>
          <p:cNvSpPr>
            <a:spLocks noGrp="1"/>
          </p:cNvSpPr>
          <p:nvPr>
            <p:ph type="body" idx="1"/>
          </p:nvPr>
        </p:nvSpPr>
        <p:spPr/>
        <p:txBody>
          <a:bodyPr/>
          <a:lstStyle/>
          <a:p>
            <a:endParaRPr lang="zh-TW" altLang="en-US" dirty="0"/>
          </a:p>
        </p:txBody>
      </p:sp>
      <p:sp>
        <p:nvSpPr>
          <p:cNvPr id="5" name="投影片編號版面配置區 4"/>
          <p:cNvSpPr>
            <a:spLocks noGrp="1"/>
          </p:cNvSpPr>
          <p:nvPr>
            <p:ph type="sldNum" sz="quarter" idx="10"/>
          </p:nvPr>
        </p:nvSpPr>
        <p:spPr/>
        <p:txBody>
          <a:bodyPr/>
          <a:lstStyle/>
          <a:p>
            <a:fld id="{F81D3D3C-A97A-45A3-AB82-9267D7984BA1}" type="slidenum">
              <a:rPr lang="zh-TW" altLang="en-US" smtClean="0"/>
              <a:t>7</a:t>
            </a:fld>
            <a:endParaRPr lang="zh-TW" altLang="en-US"/>
          </a:p>
        </p:txBody>
      </p:sp>
    </p:spTree>
    <p:extLst>
      <p:ext uri="{BB962C8B-B14F-4D97-AF65-F5344CB8AC3E}">
        <p14:creationId xmlns:p14="http://schemas.microsoft.com/office/powerpoint/2010/main" val="3778865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81D3D3C-A97A-45A3-AB82-9267D7984BA1}" type="slidenum">
              <a:rPr lang="zh-TW" altLang="en-US" smtClean="0"/>
              <a:t>11</a:t>
            </a:fld>
            <a:endParaRPr lang="zh-TW" altLang="en-US"/>
          </a:p>
        </p:txBody>
      </p:sp>
    </p:spTree>
    <p:extLst>
      <p:ext uri="{BB962C8B-B14F-4D97-AF65-F5344CB8AC3E}">
        <p14:creationId xmlns:p14="http://schemas.microsoft.com/office/powerpoint/2010/main" val="1948256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927350" y="850900"/>
            <a:ext cx="4084638" cy="2297113"/>
          </a:xfrm>
        </p:spPr>
      </p:sp>
      <p:sp>
        <p:nvSpPr>
          <p:cNvPr id="3" name="備忘稿版面配置區 2"/>
          <p:cNvSpPr>
            <a:spLocks noGrp="1"/>
          </p:cNvSpPr>
          <p:nvPr>
            <p:ph type="body" idx="1"/>
          </p:nvPr>
        </p:nvSpPr>
        <p:spPr/>
        <p:txBody>
          <a:bodyPr/>
          <a:lstStyle/>
          <a:p>
            <a:endParaRPr lang="zh-TW" altLang="en-US" dirty="0"/>
          </a:p>
        </p:txBody>
      </p:sp>
      <p:sp>
        <p:nvSpPr>
          <p:cNvPr id="5" name="投影片編號版面配置區 4"/>
          <p:cNvSpPr>
            <a:spLocks noGrp="1"/>
          </p:cNvSpPr>
          <p:nvPr>
            <p:ph type="sldNum" sz="quarter" idx="10"/>
          </p:nvPr>
        </p:nvSpPr>
        <p:spPr/>
        <p:txBody>
          <a:bodyPr/>
          <a:lstStyle/>
          <a:p>
            <a:fld id="{F81D3D3C-A97A-45A3-AB82-9267D7984BA1}" type="slidenum">
              <a:rPr lang="zh-TW" altLang="en-US" smtClean="0"/>
              <a:t>13</a:t>
            </a:fld>
            <a:endParaRPr lang="zh-TW" altLang="en-US"/>
          </a:p>
        </p:txBody>
      </p:sp>
    </p:spTree>
    <p:extLst>
      <p:ext uri="{BB962C8B-B14F-4D97-AF65-F5344CB8AC3E}">
        <p14:creationId xmlns:p14="http://schemas.microsoft.com/office/powerpoint/2010/main" val="2379008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573553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744554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4266672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5231904" y="3525012"/>
            <a:ext cx="6960096" cy="1440160"/>
          </a:xfrm>
          <a:prstGeom prst="rect">
            <a:avLst/>
          </a:prstGeom>
        </p:spPr>
        <p:txBody>
          <a:bodyPr anchor="ctr"/>
          <a:lstStyle>
            <a:lvl1pPr marL="0" indent="0" algn="l">
              <a:lnSpc>
                <a:spcPct val="100000"/>
              </a:lnSpc>
              <a:buNone/>
              <a:defRPr sz="3600" b="1" baseline="0">
                <a:solidFill>
                  <a:schemeClr val="tx1">
                    <a:lumMod val="75000"/>
                    <a:lumOff val="25000"/>
                  </a:schemeClr>
                </a:solidFill>
                <a:latin typeface="+mj-lt"/>
                <a:cs typeface="Arial" pitchFamily="34" charset="0"/>
              </a:defRPr>
            </a:lvl1pPr>
          </a:lstStyle>
          <a:p>
            <a:pPr lvl="0"/>
            <a:r>
              <a:rPr lang="en-US" altLang="ko-KR" sz="3600" dirty="0">
                <a:ea typeface="맑은 고딕" pitchFamily="50" charset="-127"/>
              </a:rPr>
              <a:t>FREE PPT TEMPLATES</a:t>
            </a:r>
            <a:endParaRPr lang="en-US" altLang="ko-KR" dirty="0"/>
          </a:p>
        </p:txBody>
      </p:sp>
      <p:sp>
        <p:nvSpPr>
          <p:cNvPr id="11" name="Text Placeholder 9"/>
          <p:cNvSpPr>
            <a:spLocks noGrp="1"/>
          </p:cNvSpPr>
          <p:nvPr>
            <p:ph type="body" sz="quarter" idx="11" hasCustomPrompt="1"/>
          </p:nvPr>
        </p:nvSpPr>
        <p:spPr>
          <a:xfrm>
            <a:off x="5231905" y="4965175"/>
            <a:ext cx="6959899" cy="672075"/>
          </a:xfrm>
          <a:prstGeom prst="rect">
            <a:avLst/>
          </a:prstGeom>
        </p:spPr>
        <p:txBody>
          <a:bodyPr anchor="ctr"/>
          <a:lstStyle>
            <a:lvl1pPr marL="0" indent="0" algn="l">
              <a:lnSpc>
                <a:spcPct val="100000"/>
              </a:lnSpc>
              <a:buNone/>
              <a:defRPr sz="1400" b="0" baseline="0">
                <a:solidFill>
                  <a:schemeClr val="tx1">
                    <a:lumMod val="75000"/>
                    <a:lumOff val="25000"/>
                  </a:schemeClr>
                </a:solidFill>
                <a:latin typeface="+mn-lt"/>
                <a:cs typeface="Arial" pitchFamily="34" charset="0"/>
              </a:defRPr>
            </a:lvl1pPr>
          </a:lstStyle>
          <a:p>
            <a:pPr lvl="0"/>
            <a:r>
              <a:rPr lang="en-US" altLang="ko-KR" dirty="0"/>
              <a:t>INSTERT THE TITLE OF YOUR </a:t>
            </a:r>
          </a:p>
          <a:p>
            <a:pPr lvl="0"/>
            <a:r>
              <a:rPr lang="en-US" altLang="ko-KR" dirty="0"/>
              <a:t>PRESENTATION HERE</a:t>
            </a:r>
            <a:endParaRPr lang="ko-KR" altLang="en-US" dirty="0"/>
          </a:p>
        </p:txBody>
      </p:sp>
      <p:sp>
        <p:nvSpPr>
          <p:cNvPr id="2" name="日期版面配置區 1"/>
          <p:cNvSpPr>
            <a:spLocks noGrp="1"/>
          </p:cNvSpPr>
          <p:nvPr>
            <p:ph type="dt" sz="half" idx="12"/>
          </p:nvPr>
        </p:nvSpPr>
        <p:spPr/>
        <p:txBody>
          <a:bodyPr/>
          <a:lstStyle/>
          <a:p>
            <a:endParaRPr lang="zh-TW" altLang="en-US"/>
          </a:p>
        </p:txBody>
      </p:sp>
      <p:sp>
        <p:nvSpPr>
          <p:cNvPr id="3" name="頁尾版面配置區 2"/>
          <p:cNvSpPr>
            <a:spLocks noGrp="1"/>
          </p:cNvSpPr>
          <p:nvPr>
            <p:ph type="ftr" sz="quarter" idx="13"/>
          </p:nvPr>
        </p:nvSpPr>
        <p:spPr/>
        <p:txBody>
          <a:bodyPr/>
          <a:lstStyle/>
          <a:p>
            <a:endParaRPr lang="zh-TW" altLang="en-US"/>
          </a:p>
        </p:txBody>
      </p:sp>
      <p:sp>
        <p:nvSpPr>
          <p:cNvPr id="6" name="矩形 5"/>
          <p:cNvSpPr/>
          <p:nvPr userDrawn="1"/>
        </p:nvSpPr>
        <p:spPr>
          <a:xfrm>
            <a:off x="0" y="2"/>
            <a:ext cx="4826000" cy="4707467"/>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Tree>
    <p:extLst>
      <p:ext uri="{BB962C8B-B14F-4D97-AF65-F5344CB8AC3E}">
        <p14:creationId xmlns:p14="http://schemas.microsoft.com/office/powerpoint/2010/main" val="1042108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genda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lvl1pPr>
              <a:defRPr sz="1800">
                <a:latin typeface="微軟正黑體" panose="020B0604030504040204" pitchFamily="34" charset="-120"/>
                <a:ea typeface="微軟正黑體" panose="020B0604030504040204" pitchFamily="34" charset="-120"/>
              </a:defRPr>
            </a:lvl1pPr>
          </a:lstStyle>
          <a:p>
            <a:fld id="{13E0A09B-946E-44A7-B1A7-6D2C280D592B}" type="slidenum">
              <a:rPr lang="zh-TW" altLang="en-US" smtClean="0"/>
              <a:pPr/>
              <a:t>‹#›</a:t>
            </a:fld>
            <a:endParaRPr lang="zh-TW" altLang="en-US" dirty="0"/>
          </a:p>
        </p:txBody>
      </p:sp>
      <p:sp>
        <p:nvSpPr>
          <p:cNvPr id="5" name="矩形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Tree>
    <p:extLst>
      <p:ext uri="{BB962C8B-B14F-4D97-AF65-F5344CB8AC3E}">
        <p14:creationId xmlns:p14="http://schemas.microsoft.com/office/powerpoint/2010/main" val="23479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 Placeholder 9"/>
          <p:cNvSpPr>
            <a:spLocks noGrp="1"/>
          </p:cNvSpPr>
          <p:nvPr>
            <p:ph type="body" sz="quarter" idx="10" hasCustomPrompt="1"/>
          </p:nvPr>
        </p:nvSpPr>
        <p:spPr>
          <a:xfrm>
            <a:off x="0" y="164640"/>
            <a:ext cx="12192000" cy="768085"/>
          </a:xfrm>
          <a:prstGeom prst="rect">
            <a:avLst/>
          </a:prstGeom>
        </p:spPr>
        <p:txBody>
          <a:bodyPr anchor="ctr"/>
          <a:lstStyle>
            <a:lvl1pPr marL="0" indent="0" algn="ctr">
              <a:buNone/>
              <a:defRPr sz="48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0" name="Text Placeholder 9"/>
          <p:cNvSpPr>
            <a:spLocks noGrp="1"/>
          </p:cNvSpPr>
          <p:nvPr>
            <p:ph type="body" sz="quarter" idx="11" hasCustomPrompt="1"/>
          </p:nvPr>
        </p:nvSpPr>
        <p:spPr>
          <a:xfrm>
            <a:off x="0" y="932725"/>
            <a:ext cx="12192000" cy="384043"/>
          </a:xfrm>
          <a:prstGeom prst="rect">
            <a:avLst/>
          </a:prstGeom>
        </p:spPr>
        <p:txBody>
          <a:bodyPr anchor="ctr"/>
          <a:lstStyle>
            <a:lvl1pPr marL="0" indent="0" algn="ctr">
              <a:buNone/>
              <a:defRPr sz="1867"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2" name="日期版面配置區 1"/>
          <p:cNvSpPr>
            <a:spLocks noGrp="1"/>
          </p:cNvSpPr>
          <p:nvPr>
            <p:ph type="dt" sz="half" idx="12"/>
          </p:nvPr>
        </p:nvSpPr>
        <p:spPr/>
        <p:txBody>
          <a:bodyPr/>
          <a:lstStyle/>
          <a:p>
            <a:endParaRPr lang="zh-TW" altLang="en-US"/>
          </a:p>
        </p:txBody>
      </p:sp>
      <p:sp>
        <p:nvSpPr>
          <p:cNvPr id="3" name="頁尾版面配置區 2"/>
          <p:cNvSpPr>
            <a:spLocks noGrp="1"/>
          </p:cNvSpPr>
          <p:nvPr>
            <p:ph type="ftr" sz="quarter" idx="13"/>
          </p:nvPr>
        </p:nvSpPr>
        <p:spPr/>
        <p:txBody>
          <a:bodyPr/>
          <a:lstStyle/>
          <a:p>
            <a:endParaRPr lang="zh-TW" altLang="en-US"/>
          </a:p>
        </p:txBody>
      </p:sp>
      <p:sp>
        <p:nvSpPr>
          <p:cNvPr id="4" name="投影片編號版面配置區 3"/>
          <p:cNvSpPr>
            <a:spLocks noGrp="1"/>
          </p:cNvSpPr>
          <p:nvPr>
            <p:ph type="sldNum" sz="quarter" idx="14"/>
          </p:nvPr>
        </p:nvSpPr>
        <p:spPr/>
        <p:txBody>
          <a:bodyPr/>
          <a:lstStyle>
            <a:lvl1pPr>
              <a:defRPr sz="1800">
                <a:latin typeface="微軟正黑體" panose="020B0604030504040204" pitchFamily="34" charset="-120"/>
                <a:ea typeface="微軟正黑體" panose="020B0604030504040204" pitchFamily="34" charset="-120"/>
              </a:defRPr>
            </a:lvl1pPr>
          </a:lstStyle>
          <a:p>
            <a:fld id="{13E0A09B-946E-44A7-B1A7-6D2C280D592B}" type="slidenum">
              <a:rPr lang="zh-TW" altLang="en-US" smtClean="0"/>
              <a:pPr/>
              <a:t>‹#›</a:t>
            </a:fld>
            <a:endParaRPr lang="zh-TW" altLang="en-US" dirty="0"/>
          </a:p>
        </p:txBody>
      </p:sp>
      <p:sp>
        <p:nvSpPr>
          <p:cNvPr id="5" name="矩形 4"/>
          <p:cNvSpPr/>
          <p:nvPr userDrawn="1"/>
        </p:nvSpPr>
        <p:spPr>
          <a:xfrm>
            <a:off x="0" y="0"/>
            <a:ext cx="12192000"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Tree>
    <p:extLst>
      <p:ext uri="{BB962C8B-B14F-4D97-AF65-F5344CB8AC3E}">
        <p14:creationId xmlns:p14="http://schemas.microsoft.com/office/powerpoint/2010/main" val="1030806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64640"/>
            <a:ext cx="12192000" cy="768085"/>
          </a:xfrm>
          <a:prstGeom prst="rect">
            <a:avLst/>
          </a:prstGeom>
        </p:spPr>
        <p:txBody>
          <a:bodyPr anchor="ctr"/>
          <a:lstStyle>
            <a:lvl1pPr marL="0" indent="0" algn="ctr">
              <a:buNone/>
              <a:defRPr sz="48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932725"/>
            <a:ext cx="12192000" cy="384043"/>
          </a:xfrm>
          <a:prstGeom prst="rect">
            <a:avLst/>
          </a:prstGeom>
        </p:spPr>
        <p:txBody>
          <a:bodyPr anchor="ctr"/>
          <a:lstStyle>
            <a:lvl1pPr marL="0" indent="0" algn="ctr">
              <a:buNone/>
              <a:defRPr sz="1867"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2" name="日期版面配置區 1"/>
          <p:cNvSpPr>
            <a:spLocks noGrp="1"/>
          </p:cNvSpPr>
          <p:nvPr>
            <p:ph type="dt" sz="half" idx="12"/>
          </p:nvPr>
        </p:nvSpPr>
        <p:spPr/>
        <p:txBody>
          <a:bodyPr/>
          <a:lstStyle/>
          <a:p>
            <a:endParaRPr lang="zh-TW" altLang="en-US"/>
          </a:p>
        </p:txBody>
      </p:sp>
      <p:sp>
        <p:nvSpPr>
          <p:cNvPr id="3" name="頁尾版面配置區 2"/>
          <p:cNvSpPr>
            <a:spLocks noGrp="1"/>
          </p:cNvSpPr>
          <p:nvPr>
            <p:ph type="ftr" sz="quarter" idx="13"/>
          </p:nvPr>
        </p:nvSpPr>
        <p:spPr/>
        <p:txBody>
          <a:bodyPr/>
          <a:lstStyle/>
          <a:p>
            <a:endParaRPr lang="zh-TW" altLang="en-US"/>
          </a:p>
        </p:txBody>
      </p:sp>
      <p:sp>
        <p:nvSpPr>
          <p:cNvPr id="4" name="投影片編號版面配置區 3"/>
          <p:cNvSpPr>
            <a:spLocks noGrp="1"/>
          </p:cNvSpPr>
          <p:nvPr>
            <p:ph type="sldNum" sz="quarter" idx="14"/>
          </p:nvPr>
        </p:nvSpPr>
        <p:spPr/>
        <p:txBody>
          <a:bodyPr/>
          <a:lstStyle>
            <a:lvl1pPr>
              <a:defRPr sz="1800">
                <a:latin typeface="微軟正黑體" panose="020B0604030504040204" pitchFamily="34" charset="-120"/>
                <a:ea typeface="微軟正黑體" panose="020B0604030504040204" pitchFamily="34" charset="-120"/>
              </a:defRPr>
            </a:lvl1pPr>
          </a:lstStyle>
          <a:p>
            <a:fld id="{13E0A09B-946E-44A7-B1A7-6D2C280D592B}" type="slidenum">
              <a:rPr lang="zh-TW" altLang="en-US" smtClean="0"/>
              <a:pPr/>
              <a:t>‹#›</a:t>
            </a:fld>
            <a:endParaRPr lang="zh-TW" altLang="en-US"/>
          </a:p>
        </p:txBody>
      </p:sp>
      <p:sp>
        <p:nvSpPr>
          <p:cNvPr id="7" name="矩形 6"/>
          <p:cNvSpPr/>
          <p:nvPr userDrawn="1"/>
        </p:nvSpPr>
        <p:spPr>
          <a:xfrm>
            <a:off x="10075333" y="0"/>
            <a:ext cx="2116667" cy="28956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Tree>
    <p:extLst>
      <p:ext uri="{BB962C8B-B14F-4D97-AF65-F5344CB8AC3E}">
        <p14:creationId xmlns:p14="http://schemas.microsoft.com/office/powerpoint/2010/main" val="1257082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2789392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39695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394739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839789"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1"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124808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690019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240143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23737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919268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TW"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0A09B-946E-44A7-B1A7-6D2C280D592B}" type="slidenum">
              <a:rPr lang="zh-TW" altLang="en-US" smtClean="0"/>
              <a:t>‹#›</a:t>
            </a:fld>
            <a:endParaRPr lang="zh-TW" altLang="en-US"/>
          </a:p>
        </p:txBody>
      </p:sp>
    </p:spTree>
    <p:extLst>
      <p:ext uri="{BB962C8B-B14F-4D97-AF65-F5344CB8AC3E}">
        <p14:creationId xmlns:p14="http://schemas.microsoft.com/office/powerpoint/2010/main" val="167514155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5.xml"/><Relationship Id="rId1" Type="http://schemas.openxmlformats.org/officeDocument/2006/relationships/tags" Target="../tags/tag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5.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5.xml"/><Relationship Id="rId1" Type="http://schemas.openxmlformats.org/officeDocument/2006/relationships/tags" Target="../tags/tag3.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10013" y="810119"/>
            <a:ext cx="10114303" cy="1080120"/>
          </a:xfrm>
        </p:spPr>
        <p:txBody>
          <a:bodyPr>
            <a:noAutofit/>
          </a:bodyPr>
          <a:lstStyle/>
          <a:p>
            <a:pPr lvl="0"/>
            <a:r>
              <a:rPr lang="zh-TW" altLang="en-US" sz="4000" dirty="0">
                <a:latin typeface="微軟正黑體" panose="020B0604030504040204" pitchFamily="34" charset="-120"/>
                <a:ea typeface="微軟正黑體" panose="020B0604030504040204" pitchFamily="34" charset="-120"/>
              </a:rPr>
              <a:t>消除一切形式對婦女歧視公約</a:t>
            </a:r>
            <a:r>
              <a:rPr lang="en-US" altLang="zh-TW" sz="4000" dirty="0">
                <a:latin typeface="微軟正黑體" panose="020B0604030504040204" pitchFamily="34" charset="-120"/>
                <a:ea typeface="微軟正黑體" panose="020B0604030504040204" pitchFamily="34" charset="-120"/>
              </a:rPr>
              <a:t>(CEDAW)</a:t>
            </a:r>
            <a:r>
              <a:rPr lang="zh-TW" altLang="en-US" sz="4000" dirty="0">
                <a:latin typeface="微軟正黑體" panose="020B0604030504040204" pitchFamily="34" charset="-120"/>
                <a:ea typeface="微軟正黑體" panose="020B0604030504040204" pitchFamily="34" charset="-120"/>
              </a:rPr>
              <a:t>教材</a:t>
            </a:r>
            <a:endParaRPr lang="en-US" altLang="ko-KR" sz="4000" dirty="0">
              <a:latin typeface="微軟正黑體" panose="020B0604030504040204" pitchFamily="34" charset="-120"/>
              <a:ea typeface="微軟正黑體" panose="020B0604030504040204" pitchFamily="34" charset="-120"/>
            </a:endParaRPr>
          </a:p>
        </p:txBody>
      </p:sp>
      <p:sp>
        <p:nvSpPr>
          <p:cNvPr id="4" name="Text Placeholder 3"/>
          <p:cNvSpPr>
            <a:spLocks noGrp="1"/>
          </p:cNvSpPr>
          <p:nvPr>
            <p:ph type="body" sz="quarter" idx="11"/>
          </p:nvPr>
        </p:nvSpPr>
        <p:spPr>
          <a:xfrm>
            <a:off x="1037333" y="2831758"/>
            <a:ext cx="9859659" cy="1941489"/>
          </a:xfrm>
        </p:spPr>
        <p:txBody>
          <a:bodyPr>
            <a:noAutofit/>
          </a:bodyPr>
          <a:lstStyle/>
          <a:p>
            <a:pPr algn="ctr">
              <a:spcBef>
                <a:spcPts val="0"/>
              </a:spcBef>
              <a:defRPr/>
            </a:pPr>
            <a:r>
              <a:rPr lang="zh-TW" altLang="en-US" sz="5400" b="1" dirty="0">
                <a:latin typeface="微軟正黑體" panose="020B0604030504040204" pitchFamily="34" charset="-120"/>
                <a:ea typeface="微軟正黑體" panose="020B0604030504040204" pitchFamily="34" charset="-120"/>
              </a:rPr>
              <a:t>委員會單一性別</a:t>
            </a:r>
            <a:endParaRPr lang="en-US" altLang="zh-TW" sz="5400" b="1" dirty="0">
              <a:latin typeface="微軟正黑體" panose="020B0604030504040204" pitchFamily="34" charset="-120"/>
              <a:ea typeface="微軟正黑體" panose="020B0604030504040204" pitchFamily="34" charset="-120"/>
            </a:endParaRPr>
          </a:p>
          <a:p>
            <a:pPr algn="ctr">
              <a:spcBef>
                <a:spcPts val="0"/>
              </a:spcBef>
              <a:defRPr/>
            </a:pPr>
            <a:r>
              <a:rPr lang="zh-TW" altLang="en-US" sz="5400" b="1" dirty="0">
                <a:latin typeface="微軟正黑體" panose="020B0604030504040204" pitchFamily="34" charset="-120"/>
                <a:ea typeface="微軟正黑體" panose="020B0604030504040204" pitchFamily="34" charset="-120"/>
              </a:rPr>
              <a:t>不止三分之一</a:t>
            </a:r>
            <a:endParaRPr lang="en-US" altLang="ko-KR" sz="5400" b="1" dirty="0">
              <a:latin typeface="微軟正黑體" panose="020B0604030504040204" pitchFamily="34" charset="-120"/>
              <a:ea typeface="微軟正黑體" panose="020B0604030504040204" pitchFamily="34" charset="-120"/>
            </a:endParaRPr>
          </a:p>
        </p:txBody>
      </p:sp>
      <p:sp>
        <p:nvSpPr>
          <p:cNvPr id="6" name="Text Placeholder 3"/>
          <p:cNvSpPr txBox="1">
            <a:spLocks/>
          </p:cNvSpPr>
          <p:nvPr/>
        </p:nvSpPr>
        <p:spPr>
          <a:xfrm>
            <a:off x="8091717" y="5568169"/>
            <a:ext cx="3262083" cy="97074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1000"/>
              </a:spcBef>
              <a:buFont typeface="Arial" panose="020B0604020202020204" pitchFamily="34" charset="0"/>
              <a:buNone/>
              <a:defRPr sz="1400" b="0" kern="1200" baseline="0">
                <a:solidFill>
                  <a:schemeClr val="tx1">
                    <a:lumMod val="75000"/>
                    <a:lumOff val="25000"/>
                  </a:schemeClr>
                </a:solidFill>
                <a:latin typeface="+mn-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defRPr/>
            </a:pPr>
            <a:r>
              <a:rPr lang="zh-TW" altLang="en-US" sz="2800" b="1" dirty="0">
                <a:latin typeface="微軟正黑體" panose="020B0604030504040204" pitchFamily="34" charset="-120"/>
                <a:ea typeface="微軟正黑體" panose="020B0604030504040204" pitchFamily="34" charset="-120"/>
              </a:rPr>
              <a:t>新北市政府人事處</a:t>
            </a:r>
            <a:endParaRPr lang="en-US" altLang="ko-KR" sz="2800" b="1" dirty="0">
              <a:latin typeface="微軟正黑體" panose="020B0604030504040204" pitchFamily="34" charset="-120"/>
              <a:ea typeface="微軟正黑體" panose="020B0604030504040204" pitchFamily="34" charset="-120"/>
            </a:endParaRPr>
          </a:p>
        </p:txBody>
      </p:sp>
      <p:sp>
        <p:nvSpPr>
          <p:cNvPr id="5" name="Text Placeholder 3"/>
          <p:cNvSpPr txBox="1">
            <a:spLocks/>
          </p:cNvSpPr>
          <p:nvPr/>
        </p:nvSpPr>
        <p:spPr>
          <a:xfrm>
            <a:off x="9901646" y="6156960"/>
            <a:ext cx="1380283" cy="537260"/>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1000"/>
              </a:spcBef>
              <a:buFont typeface="Arial" panose="020B0604020202020204" pitchFamily="34" charset="0"/>
              <a:buNone/>
              <a:defRPr sz="1400" b="0" kern="1200" baseline="0">
                <a:solidFill>
                  <a:schemeClr val="tx1">
                    <a:lumMod val="75000"/>
                    <a:lumOff val="25000"/>
                  </a:schemeClr>
                </a:solidFill>
                <a:latin typeface="+mn-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defRPr/>
            </a:pPr>
            <a:r>
              <a:rPr lang="en-US" altLang="zh-TW" sz="1600" b="1" dirty="0" smtClean="0">
                <a:solidFill>
                  <a:schemeClr val="bg1">
                    <a:lumMod val="50000"/>
                  </a:schemeClr>
                </a:solidFill>
                <a:latin typeface="微軟正黑體" panose="020B0604030504040204" pitchFamily="34" charset="-120"/>
                <a:ea typeface="微軟正黑體" panose="020B0604030504040204" pitchFamily="34" charset="-120"/>
              </a:rPr>
              <a:t>112.3</a:t>
            </a:r>
            <a:r>
              <a:rPr lang="zh-TW" altLang="en-US" sz="1600" b="1" dirty="0" smtClean="0">
                <a:solidFill>
                  <a:schemeClr val="bg1">
                    <a:lumMod val="50000"/>
                  </a:schemeClr>
                </a:solidFill>
                <a:latin typeface="微軟正黑體" panose="020B0604030504040204" pitchFamily="34" charset="-120"/>
                <a:ea typeface="微軟正黑體" panose="020B0604030504040204" pitchFamily="34" charset="-120"/>
              </a:rPr>
              <a:t>更新</a:t>
            </a:r>
            <a:endParaRPr lang="en-US" altLang="ko-KR" sz="1600" b="1" dirty="0">
              <a:solidFill>
                <a:schemeClr val="bg1">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436569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 Placeholder 1"/>
          <p:cNvSpPr>
            <a:spLocks noGrp="1"/>
          </p:cNvSpPr>
          <p:nvPr>
            <p:ph type="body" sz="quarter" idx="10"/>
          </p:nvPr>
        </p:nvSpPr>
        <p:spPr>
          <a:xfrm>
            <a:off x="-6085" y="164638"/>
            <a:ext cx="12192000" cy="768085"/>
          </a:xfrm>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本府現況</a:t>
            </a:r>
            <a:r>
              <a:rPr lang="en-US" altLang="zh-TW" b="1" dirty="0">
                <a:solidFill>
                  <a:srgbClr val="002060"/>
                </a:solidFill>
                <a:latin typeface="微軟正黑體" panose="020B0604030504040204" pitchFamily="34" charset="-120"/>
                <a:ea typeface="微軟正黑體" panose="020B0604030504040204" pitchFamily="34" charset="-120"/>
              </a:rPr>
              <a:t>(</a:t>
            </a:r>
            <a:r>
              <a:rPr lang="zh-TW" altLang="en-US" b="1" dirty="0">
                <a:solidFill>
                  <a:srgbClr val="002060"/>
                </a:solidFill>
                <a:latin typeface="微軟正黑體" panose="020B0604030504040204" pitchFamily="34" charset="-120"/>
                <a:ea typeface="微軟正黑體" panose="020B0604030504040204" pitchFamily="34" charset="-120"/>
              </a:rPr>
              <a:t>含案例分析</a:t>
            </a:r>
            <a:r>
              <a:rPr lang="en-US" altLang="zh-TW" b="1" dirty="0">
                <a:solidFill>
                  <a:srgbClr val="002060"/>
                </a:solidFill>
                <a:latin typeface="微軟正黑體" panose="020B0604030504040204" pitchFamily="34" charset="-120"/>
                <a:ea typeface="微軟正黑體" panose="020B0604030504040204" pitchFamily="34" charset="-120"/>
              </a:rPr>
              <a:t>)</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69" name="Text Placeholder 2"/>
          <p:cNvSpPr>
            <a:spLocks noGrp="1"/>
          </p:cNvSpPr>
          <p:nvPr>
            <p:ph type="body" sz="quarter" idx="11"/>
          </p:nvPr>
        </p:nvSpPr>
        <p:spPr>
          <a:xfrm>
            <a:off x="0" y="1104413"/>
            <a:ext cx="12192000" cy="384043"/>
          </a:xfrm>
        </p:spPr>
        <p:txBody>
          <a:bodyPr>
            <a:noAutofit/>
          </a:bodyPr>
          <a:lstStyle/>
          <a:p>
            <a:pPr lvl="0"/>
            <a:r>
              <a:rPr lang="zh-TW" altLang="en-US" sz="3200" dirty="0" smtClean="0">
                <a:solidFill>
                  <a:srgbClr val="002060"/>
                </a:solidFill>
                <a:latin typeface="微軟正黑體" panose="020B0604030504040204" pitchFamily="34" charset="-120"/>
                <a:ea typeface="微軟正黑體" panose="020B0604030504040204" pitchFamily="34" charset="-120"/>
              </a:rPr>
              <a:t>各</a:t>
            </a:r>
            <a:r>
              <a:rPr lang="zh-TW" altLang="en-US" sz="3200" dirty="0">
                <a:solidFill>
                  <a:srgbClr val="002060"/>
                </a:solidFill>
                <a:latin typeface="微軟正黑體" panose="020B0604030504040204" pitchFamily="34" charset="-120"/>
                <a:ea typeface="微軟正黑體" panose="020B0604030504040204" pitchFamily="34" charset="-120"/>
              </a:rPr>
              <a:t>機關委員會任一性別比例</a:t>
            </a:r>
            <a:r>
              <a:rPr lang="zh-TW" altLang="en-US" sz="3200" u="sng" dirty="0">
                <a:solidFill>
                  <a:srgbClr val="002060"/>
                </a:solidFill>
                <a:latin typeface="微軟正黑體" panose="020B0604030504040204" pitchFamily="34" charset="-120"/>
                <a:ea typeface="微軟正黑體" panose="020B0604030504040204" pitchFamily="34" charset="-120"/>
              </a:rPr>
              <a:t>未達三分之一</a:t>
            </a:r>
            <a:r>
              <a:rPr lang="zh-TW" altLang="en-US" sz="3200" u="sng" dirty="0" smtClean="0">
                <a:solidFill>
                  <a:srgbClr val="002060"/>
                </a:solidFill>
                <a:latin typeface="微軟正黑體" panose="020B0604030504040204" pitchFamily="34" charset="-120"/>
                <a:ea typeface="微軟正黑體" panose="020B0604030504040204" pitchFamily="34" charset="-120"/>
              </a:rPr>
              <a:t>原因</a:t>
            </a:r>
            <a:r>
              <a:rPr lang="zh-TW" altLang="en-US" sz="3200" dirty="0" smtClean="0">
                <a:solidFill>
                  <a:srgbClr val="002060"/>
                </a:solidFill>
                <a:latin typeface="微軟正黑體" panose="020B0604030504040204" pitchFamily="34" charset="-120"/>
                <a:ea typeface="微軟正黑體" panose="020B0604030504040204" pitchFamily="34" charset="-120"/>
              </a:rPr>
              <a:t>分析</a:t>
            </a:r>
            <a:endParaRPr lang="en-US" altLang="ko-KR" sz="3200" dirty="0">
              <a:solidFill>
                <a:srgbClr val="002060"/>
              </a:solidFill>
              <a:latin typeface="微軟正黑體" panose="020B0604030504040204" pitchFamily="34" charset="-120"/>
              <a:ea typeface="微軟正黑體" panose="020B0604030504040204" pitchFamily="34" charset="-120"/>
            </a:endParaRPr>
          </a:p>
        </p:txBody>
      </p:sp>
      <p:sp>
        <p:nvSpPr>
          <p:cNvPr id="42" name="投影片編號版面配置區 41"/>
          <p:cNvSpPr>
            <a:spLocks noGrp="1"/>
          </p:cNvSpPr>
          <p:nvPr>
            <p:ph type="sldNum" sz="quarter" idx="14"/>
          </p:nvPr>
        </p:nvSpPr>
        <p:spPr/>
        <p:txBody>
          <a:bodyPr/>
          <a:lstStyle/>
          <a:p>
            <a:fld id="{13E0A09B-946E-44A7-B1A7-6D2C280D592B}" type="slidenum">
              <a:rPr lang="zh-TW" altLang="en-US" smtClean="0"/>
              <a:pPr/>
              <a:t>9</a:t>
            </a:fld>
            <a:endParaRPr lang="zh-TW" altLang="en-US" dirty="0"/>
          </a:p>
        </p:txBody>
      </p:sp>
      <p:grpSp>
        <p:nvGrpSpPr>
          <p:cNvPr id="4" name="群組 3"/>
          <p:cNvGrpSpPr/>
          <p:nvPr/>
        </p:nvGrpSpPr>
        <p:grpSpPr>
          <a:xfrm>
            <a:off x="-138161" y="1796072"/>
            <a:ext cx="5305264" cy="4184733"/>
            <a:chOff x="337227" y="1785289"/>
            <a:chExt cx="5305264" cy="4184733"/>
          </a:xfrm>
        </p:grpSpPr>
        <p:graphicFrame>
          <p:nvGraphicFramePr>
            <p:cNvPr id="67" name="內容版面配置區 5"/>
            <p:cNvGraphicFramePr>
              <a:graphicFrameLocks/>
            </p:cNvGraphicFramePr>
            <p:nvPr>
              <p:extLst>
                <p:ext uri="{D42A27DB-BD31-4B8C-83A1-F6EECF244321}">
                  <p14:modId xmlns:p14="http://schemas.microsoft.com/office/powerpoint/2010/main" val="1530167277"/>
                </p:ext>
              </p:extLst>
            </p:nvPr>
          </p:nvGraphicFramePr>
          <p:xfrm>
            <a:off x="337227" y="1785289"/>
            <a:ext cx="5305264" cy="4184733"/>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群組 1"/>
            <p:cNvGrpSpPr/>
            <p:nvPr/>
          </p:nvGrpSpPr>
          <p:grpSpPr>
            <a:xfrm>
              <a:off x="1379848" y="2795764"/>
              <a:ext cx="1945834" cy="2306653"/>
              <a:chOff x="1379848" y="2795764"/>
              <a:chExt cx="1945834" cy="2306653"/>
            </a:xfrm>
          </p:grpSpPr>
          <p:sp>
            <p:nvSpPr>
              <p:cNvPr id="73" name="文字方塊 1"/>
              <p:cNvSpPr txBox="1"/>
              <p:nvPr/>
            </p:nvSpPr>
            <p:spPr>
              <a:xfrm>
                <a:off x="1620733" y="4355328"/>
                <a:ext cx="1704949" cy="7470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TW" sz="4000" dirty="0" smtClean="0">
                    <a:solidFill>
                      <a:schemeClr val="bg1"/>
                    </a:solidFill>
                    <a:effectLst>
                      <a:outerShdw blurRad="50800" dist="38100" dir="2700000" algn="tl" rotWithShape="0">
                        <a:prstClr val="black">
                          <a:alpha val="40000"/>
                        </a:prstClr>
                      </a:outerShdw>
                    </a:effectLst>
                    <a:latin typeface="微軟正黑體" panose="020B0604030504040204" pitchFamily="34" charset="-120"/>
                    <a:ea typeface="微軟正黑體" panose="020B0604030504040204" pitchFamily="34" charset="-120"/>
                  </a:rPr>
                  <a:t>31.6%</a:t>
                </a:r>
                <a:endParaRPr lang="zh-TW" altLang="en-US" sz="4000" dirty="0">
                  <a:solidFill>
                    <a:schemeClr val="bg1"/>
                  </a:solidFill>
                  <a:effectLst>
                    <a:outerShdw blurRad="50800" dist="38100" dir="2700000" algn="tl" rotWithShape="0">
                      <a:prstClr val="black">
                        <a:alpha val="40000"/>
                      </a:prstClr>
                    </a:outerShdw>
                  </a:effectLst>
                  <a:latin typeface="微軟正黑體" panose="020B0604030504040204" pitchFamily="34" charset="-120"/>
                  <a:ea typeface="微軟正黑體" panose="020B0604030504040204" pitchFamily="34" charset="-120"/>
                </a:endParaRPr>
              </a:p>
            </p:txBody>
          </p:sp>
          <p:sp>
            <p:nvSpPr>
              <p:cNvPr id="75" name="文字方塊 1"/>
              <p:cNvSpPr txBox="1"/>
              <p:nvPr/>
            </p:nvSpPr>
            <p:spPr>
              <a:xfrm>
                <a:off x="1379848" y="2795764"/>
                <a:ext cx="1814709" cy="49340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TW" sz="4000" dirty="0" smtClean="0">
                    <a:solidFill>
                      <a:schemeClr val="bg1"/>
                    </a:solidFill>
                    <a:effectLst>
                      <a:outerShdw blurRad="50800" dist="38100" dir="2700000" algn="tl" rotWithShape="0">
                        <a:prstClr val="black">
                          <a:alpha val="40000"/>
                        </a:prstClr>
                      </a:outerShdw>
                    </a:effectLst>
                    <a:latin typeface="微軟正黑體" panose="020B0604030504040204" pitchFamily="34" charset="-120"/>
                    <a:ea typeface="微軟正黑體" panose="020B0604030504040204" pitchFamily="34" charset="-120"/>
                  </a:rPr>
                  <a:t>26.3%</a:t>
                </a:r>
                <a:endParaRPr lang="zh-TW" altLang="en-US" sz="4000" dirty="0">
                  <a:solidFill>
                    <a:schemeClr val="bg1"/>
                  </a:solidFill>
                  <a:effectLst>
                    <a:outerShdw blurRad="50800" dist="38100" dir="2700000" algn="tl" rotWithShape="0">
                      <a:prstClr val="black">
                        <a:alpha val="40000"/>
                      </a:prstClr>
                    </a:outerShdw>
                  </a:effectLst>
                  <a:latin typeface="微軟正黑體" panose="020B0604030504040204" pitchFamily="34" charset="-120"/>
                  <a:ea typeface="微軟正黑體" panose="020B0604030504040204" pitchFamily="34" charset="-120"/>
                </a:endParaRPr>
              </a:p>
            </p:txBody>
          </p:sp>
        </p:grpSp>
      </p:grpSp>
      <p:grpSp>
        <p:nvGrpSpPr>
          <p:cNvPr id="6" name="群組 5"/>
          <p:cNvGrpSpPr/>
          <p:nvPr/>
        </p:nvGrpSpPr>
        <p:grpSpPr>
          <a:xfrm>
            <a:off x="4782005" y="2295783"/>
            <a:ext cx="6890315" cy="3274870"/>
            <a:chOff x="5428048" y="2395476"/>
            <a:chExt cx="6890315" cy="3274870"/>
          </a:xfrm>
        </p:grpSpPr>
        <p:grpSp>
          <p:nvGrpSpPr>
            <p:cNvPr id="3" name="群組 2"/>
            <p:cNvGrpSpPr/>
            <p:nvPr/>
          </p:nvGrpSpPr>
          <p:grpSpPr>
            <a:xfrm>
              <a:off x="6706882" y="2395476"/>
              <a:ext cx="5611481" cy="3274870"/>
              <a:chOff x="6833631" y="1761235"/>
              <a:chExt cx="5611481" cy="3274869"/>
            </a:xfrm>
          </p:grpSpPr>
          <p:sp>
            <p:nvSpPr>
              <p:cNvPr id="37" name="TextBox 36"/>
              <p:cNvSpPr txBox="1"/>
              <p:nvPr/>
            </p:nvSpPr>
            <p:spPr>
              <a:xfrm>
                <a:off x="10708738" y="1761235"/>
                <a:ext cx="1736374" cy="830997"/>
              </a:xfrm>
              <a:prstGeom prst="rect">
                <a:avLst/>
              </a:prstGeom>
              <a:noFill/>
            </p:spPr>
            <p:txBody>
              <a:bodyPr wrap="none" rtlCol="0">
                <a:spAutoFit/>
              </a:bodyPr>
              <a:lstStyle/>
              <a:p>
                <a:pPr algn="r"/>
                <a:r>
                  <a:rPr lang="en-US" altLang="zh-TW" sz="4800" b="1" dirty="0" smtClean="0">
                    <a:solidFill>
                      <a:schemeClr val="accent5"/>
                    </a:solidFill>
                    <a:cs typeface="Arial" pitchFamily="34" charset="0"/>
                  </a:rPr>
                  <a:t>42.1</a:t>
                </a:r>
                <a:r>
                  <a:rPr lang="en-US" altLang="ko-KR" sz="4800" b="1" dirty="0" smtClean="0">
                    <a:solidFill>
                      <a:schemeClr val="accent5"/>
                    </a:solidFill>
                    <a:cs typeface="Arial" pitchFamily="34" charset="0"/>
                  </a:rPr>
                  <a:t>%</a:t>
                </a:r>
                <a:endParaRPr lang="ko-KR" altLang="en-US" sz="4800" b="1" dirty="0">
                  <a:solidFill>
                    <a:schemeClr val="accent5"/>
                  </a:solidFill>
                  <a:cs typeface="Arial" pitchFamily="34" charset="0"/>
                </a:endParaRPr>
              </a:p>
            </p:txBody>
          </p:sp>
          <p:sp>
            <p:nvSpPr>
              <p:cNvPr id="38" name="TextBox 37"/>
              <p:cNvSpPr txBox="1"/>
              <p:nvPr/>
            </p:nvSpPr>
            <p:spPr>
              <a:xfrm>
                <a:off x="10697053" y="3056615"/>
                <a:ext cx="1736374" cy="830997"/>
              </a:xfrm>
              <a:prstGeom prst="rect">
                <a:avLst/>
              </a:prstGeom>
              <a:noFill/>
            </p:spPr>
            <p:txBody>
              <a:bodyPr wrap="none" rtlCol="0">
                <a:spAutoFit/>
              </a:bodyPr>
              <a:lstStyle/>
              <a:p>
                <a:pPr algn="r"/>
                <a:r>
                  <a:rPr lang="en-US" altLang="zh-TW" sz="4800" b="1" dirty="0" smtClean="0">
                    <a:solidFill>
                      <a:schemeClr val="accent1"/>
                    </a:solidFill>
                    <a:cs typeface="Arial" pitchFamily="34" charset="0"/>
                  </a:rPr>
                  <a:t>31.6</a:t>
                </a:r>
                <a:r>
                  <a:rPr lang="en-US" altLang="ko-KR" sz="4800" b="1" dirty="0" smtClean="0">
                    <a:solidFill>
                      <a:schemeClr val="accent1"/>
                    </a:solidFill>
                    <a:cs typeface="Arial" pitchFamily="34" charset="0"/>
                  </a:rPr>
                  <a:t>%</a:t>
                </a:r>
                <a:endParaRPr lang="ko-KR" altLang="en-US" sz="4800" b="1" dirty="0">
                  <a:solidFill>
                    <a:schemeClr val="accent1"/>
                  </a:solidFill>
                  <a:cs typeface="Arial" pitchFamily="34" charset="0"/>
                </a:endParaRPr>
              </a:p>
            </p:txBody>
          </p:sp>
          <p:sp>
            <p:nvSpPr>
              <p:cNvPr id="39" name="TextBox 38"/>
              <p:cNvSpPr txBox="1"/>
              <p:nvPr/>
            </p:nvSpPr>
            <p:spPr>
              <a:xfrm>
                <a:off x="10697053" y="4205107"/>
                <a:ext cx="1736374" cy="830997"/>
              </a:xfrm>
              <a:prstGeom prst="rect">
                <a:avLst/>
              </a:prstGeom>
              <a:noFill/>
            </p:spPr>
            <p:txBody>
              <a:bodyPr wrap="none" rtlCol="0">
                <a:spAutoFit/>
              </a:bodyPr>
              <a:lstStyle/>
              <a:p>
                <a:pPr algn="r"/>
                <a:r>
                  <a:rPr lang="en-US" altLang="zh-TW" sz="4800" b="1" dirty="0" smtClean="0">
                    <a:solidFill>
                      <a:schemeClr val="accent3">
                        <a:lumMod val="75000"/>
                      </a:schemeClr>
                    </a:solidFill>
                    <a:cs typeface="Arial" pitchFamily="34" charset="0"/>
                  </a:rPr>
                  <a:t>26.3</a:t>
                </a:r>
                <a:r>
                  <a:rPr lang="en-US" altLang="ko-KR" sz="4800" b="1" dirty="0" smtClean="0">
                    <a:solidFill>
                      <a:schemeClr val="accent3">
                        <a:lumMod val="75000"/>
                      </a:schemeClr>
                    </a:solidFill>
                    <a:cs typeface="Arial" pitchFamily="34" charset="0"/>
                  </a:rPr>
                  <a:t>%</a:t>
                </a:r>
                <a:endParaRPr lang="ko-KR" altLang="en-US" sz="4800" b="1" dirty="0">
                  <a:solidFill>
                    <a:schemeClr val="accent3">
                      <a:lumMod val="75000"/>
                    </a:schemeClr>
                  </a:solidFill>
                  <a:cs typeface="Arial" pitchFamily="34" charset="0"/>
                </a:endParaRPr>
              </a:p>
            </p:txBody>
          </p:sp>
          <p:sp>
            <p:nvSpPr>
              <p:cNvPr id="44" name="TextBox 43"/>
              <p:cNvSpPr txBox="1"/>
              <p:nvPr/>
            </p:nvSpPr>
            <p:spPr>
              <a:xfrm>
                <a:off x="6837969" y="1785289"/>
                <a:ext cx="3863898" cy="1200329"/>
              </a:xfrm>
              <a:prstGeom prst="rect">
                <a:avLst/>
              </a:prstGeom>
              <a:noFill/>
              <a:ln>
                <a:noFill/>
              </a:ln>
            </p:spPr>
            <p:txBody>
              <a:bodyPr wrap="square" rtlCol="0">
                <a:spAutoFit/>
              </a:bodyPr>
              <a:lstStyle/>
              <a:p>
                <a:fld id="{10E7450E-A694-436F-86C8-C8E0248B930A}" type="CATEGORYNAME">
                  <a:rPr lang="zh-TW" altLang="en-US" sz="2400">
                    <a:latin typeface="微軟正黑體" panose="020B0604030504040204" pitchFamily="34" charset="-120"/>
                    <a:ea typeface="微軟正黑體" panose="020B0604030504040204" pitchFamily="34" charset="-120"/>
                  </a:rPr>
                  <a:pPr/>
                  <a:t>委員須具備某項男女比例失衡的特定專長、經驗或職業類型</a:t>
                </a:fld>
                <a:endParaRPr lang="zh-TW" altLang="en-US" sz="2400" dirty="0">
                  <a:latin typeface="微軟正黑體" panose="020B0604030504040204" pitchFamily="34" charset="-120"/>
                  <a:ea typeface="微軟正黑體" panose="020B0604030504040204" pitchFamily="34" charset="-120"/>
                </a:endParaRPr>
              </a:p>
            </p:txBody>
          </p:sp>
          <p:sp>
            <p:nvSpPr>
              <p:cNvPr id="70" name="TextBox 43"/>
              <p:cNvSpPr txBox="1"/>
              <p:nvPr/>
            </p:nvSpPr>
            <p:spPr>
              <a:xfrm>
                <a:off x="6833631" y="3254199"/>
                <a:ext cx="3863422" cy="461665"/>
              </a:xfrm>
              <a:prstGeom prst="rect">
                <a:avLst/>
              </a:prstGeom>
              <a:noFill/>
              <a:ln>
                <a:noFill/>
              </a:ln>
            </p:spPr>
            <p:txBody>
              <a:bodyPr wrap="square" rtlCol="0">
                <a:spAutoFit/>
              </a:bodyPr>
              <a:lstStyle/>
              <a:p>
                <a:fld id="{07CC64F9-9859-4EE5-9633-EBC84A60035C}" type="CATEGORYNAME">
                  <a:rPr lang="zh-TW" altLang="en-US" sz="2400">
                    <a:latin typeface="微軟正黑體" panose="020B0604030504040204" pitchFamily="34" charset="-120"/>
                    <a:ea typeface="微軟正黑體" panose="020B0604030504040204" pitchFamily="34" charset="-120"/>
                  </a:rPr>
                  <a:pPr/>
                  <a:t>委員係由外部相關團體推派</a:t>
                </a:fld>
                <a:endParaRPr lang="zh-TW" altLang="en-US" sz="2400" dirty="0">
                  <a:latin typeface="微軟正黑體" panose="020B0604030504040204" pitchFamily="34" charset="-120"/>
                  <a:ea typeface="微軟正黑體" panose="020B0604030504040204" pitchFamily="34" charset="-120"/>
                </a:endParaRPr>
              </a:p>
            </p:txBody>
          </p:sp>
          <p:sp>
            <p:nvSpPr>
              <p:cNvPr id="72" name="TextBox 43"/>
              <p:cNvSpPr txBox="1"/>
              <p:nvPr/>
            </p:nvSpPr>
            <p:spPr>
              <a:xfrm>
                <a:off x="6833631" y="4389775"/>
                <a:ext cx="3863898" cy="461665"/>
              </a:xfrm>
              <a:prstGeom prst="rect">
                <a:avLst/>
              </a:prstGeom>
              <a:noFill/>
              <a:ln>
                <a:noFill/>
              </a:ln>
            </p:spPr>
            <p:txBody>
              <a:bodyPr wrap="square" rtlCol="0">
                <a:spAutoFit/>
              </a:bodyPr>
              <a:lstStyle/>
              <a:p>
                <a:r>
                  <a:rPr lang="zh-TW" altLang="en-US" sz="2400" dirty="0">
                    <a:latin typeface="微軟正黑體" panose="020B0604030504040204" pitchFamily="34" charset="-120"/>
                    <a:ea typeface="微軟正黑體" panose="020B0604030504040204" pitchFamily="34" charset="-120"/>
                  </a:rPr>
                  <a:t>其他</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如：任期內委員異動</a:t>
                </a:r>
                <a:r>
                  <a:rPr lang="en-US" altLang="zh-TW" sz="2400" dirty="0">
                    <a:latin typeface="微軟正黑體" panose="020B0604030504040204" pitchFamily="34" charset="-120"/>
                    <a:ea typeface="微軟正黑體" panose="020B0604030504040204" pitchFamily="34" charset="-120"/>
                  </a:rPr>
                  <a:t>) </a:t>
                </a:r>
                <a:endParaRPr lang="zh-TW" altLang="en-US" sz="2400" dirty="0">
                  <a:latin typeface="微軟正黑體" panose="020B0604030504040204" pitchFamily="34" charset="-120"/>
                  <a:ea typeface="微軟正黑體" panose="020B0604030504040204" pitchFamily="34" charset="-120"/>
                </a:endParaRPr>
              </a:p>
            </p:txBody>
          </p:sp>
        </p:grpSp>
        <p:sp>
          <p:nvSpPr>
            <p:cNvPr id="20" name="TextBox 43"/>
            <p:cNvSpPr txBox="1"/>
            <p:nvPr/>
          </p:nvSpPr>
          <p:spPr>
            <a:xfrm>
              <a:off x="5428048" y="5024016"/>
              <a:ext cx="1101962" cy="461665"/>
            </a:xfrm>
            <a:prstGeom prst="rect">
              <a:avLst/>
            </a:prstGeom>
            <a:noFill/>
            <a:ln>
              <a:noFill/>
            </a:ln>
          </p:spPr>
          <p:txBody>
            <a:bodyPr wrap="square" rtlCol="0">
              <a:spAutoFit/>
            </a:bodyPr>
            <a:lstStyle/>
            <a:p>
              <a:r>
                <a:rPr lang="zh-TW" altLang="en-US" sz="2400" dirty="0" smtClean="0">
                  <a:latin typeface="微軟正黑體" panose="020B0604030504040204" pitchFamily="34" charset="-120"/>
                  <a:ea typeface="微軟正黑體" panose="020B0604030504040204" pitchFamily="34" charset="-120"/>
                </a:rPr>
                <a:t>類型三</a:t>
              </a:r>
              <a:endParaRPr lang="zh-TW" altLang="en-US" sz="2400" dirty="0">
                <a:latin typeface="微軟正黑體" panose="020B0604030504040204" pitchFamily="34" charset="-120"/>
                <a:ea typeface="微軟正黑體" panose="020B0604030504040204" pitchFamily="34" charset="-120"/>
              </a:endParaRPr>
            </a:p>
          </p:txBody>
        </p:sp>
        <p:sp>
          <p:nvSpPr>
            <p:cNvPr id="21" name="TextBox 43"/>
            <p:cNvSpPr txBox="1"/>
            <p:nvPr/>
          </p:nvSpPr>
          <p:spPr>
            <a:xfrm>
              <a:off x="5428048" y="3888439"/>
              <a:ext cx="1101962" cy="461665"/>
            </a:xfrm>
            <a:prstGeom prst="rect">
              <a:avLst/>
            </a:prstGeom>
            <a:noFill/>
            <a:ln>
              <a:noFill/>
            </a:ln>
          </p:spPr>
          <p:txBody>
            <a:bodyPr wrap="square" rtlCol="0">
              <a:spAutoFit/>
            </a:bodyPr>
            <a:lstStyle/>
            <a:p>
              <a:r>
                <a:rPr lang="zh-TW" altLang="en-US" sz="2400" dirty="0" smtClean="0">
                  <a:latin typeface="微軟正黑體" panose="020B0604030504040204" pitchFamily="34" charset="-120"/>
                  <a:ea typeface="微軟正黑體" panose="020B0604030504040204" pitchFamily="34" charset="-120"/>
                </a:rPr>
                <a:t>類型二</a:t>
              </a:r>
              <a:endParaRPr lang="zh-TW" altLang="en-US" sz="2400" dirty="0">
                <a:latin typeface="微軟正黑體" panose="020B0604030504040204" pitchFamily="34" charset="-120"/>
                <a:ea typeface="微軟正黑體" panose="020B0604030504040204" pitchFamily="34" charset="-120"/>
              </a:endParaRPr>
            </a:p>
          </p:txBody>
        </p:sp>
        <p:sp>
          <p:nvSpPr>
            <p:cNvPr id="22" name="TextBox 43"/>
            <p:cNvSpPr txBox="1"/>
            <p:nvPr/>
          </p:nvSpPr>
          <p:spPr>
            <a:xfrm>
              <a:off x="5428048" y="2425190"/>
              <a:ext cx="1101962" cy="461665"/>
            </a:xfrm>
            <a:prstGeom prst="rect">
              <a:avLst/>
            </a:prstGeom>
            <a:noFill/>
            <a:ln>
              <a:noFill/>
            </a:ln>
          </p:spPr>
          <p:txBody>
            <a:bodyPr wrap="square" rtlCol="0">
              <a:spAutoFit/>
            </a:bodyPr>
            <a:lstStyle/>
            <a:p>
              <a:r>
                <a:rPr lang="zh-TW" altLang="en-US" sz="2400" dirty="0" smtClean="0">
                  <a:latin typeface="微軟正黑體" panose="020B0604030504040204" pitchFamily="34" charset="-120"/>
                  <a:ea typeface="微軟正黑體" panose="020B0604030504040204" pitchFamily="34" charset="-120"/>
                </a:rPr>
                <a:t>類型一</a:t>
              </a:r>
              <a:endParaRPr lang="zh-TW" altLang="en-US" sz="2400"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1231790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1"/>
          <p:cNvSpPr>
            <a:spLocks noGrp="1"/>
          </p:cNvSpPr>
          <p:nvPr>
            <p:ph type="body" sz="quarter" idx="10"/>
          </p:nvPr>
        </p:nvSpPr>
        <p:spPr>
          <a:xfrm>
            <a:off x="-6085" y="164638"/>
            <a:ext cx="12192000" cy="768085"/>
          </a:xfrm>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本府現況</a:t>
            </a:r>
            <a:r>
              <a:rPr lang="en-US" altLang="zh-TW" b="1" dirty="0">
                <a:solidFill>
                  <a:srgbClr val="002060"/>
                </a:solidFill>
                <a:latin typeface="微軟正黑體" panose="020B0604030504040204" pitchFamily="34" charset="-120"/>
                <a:ea typeface="微軟正黑體" panose="020B0604030504040204" pitchFamily="34" charset="-120"/>
              </a:rPr>
              <a:t>(</a:t>
            </a:r>
            <a:r>
              <a:rPr lang="zh-TW" altLang="en-US" b="1" dirty="0">
                <a:solidFill>
                  <a:srgbClr val="002060"/>
                </a:solidFill>
                <a:latin typeface="微軟正黑體" panose="020B0604030504040204" pitchFamily="34" charset="-120"/>
                <a:ea typeface="微軟正黑體" panose="020B0604030504040204" pitchFamily="34" charset="-120"/>
              </a:rPr>
              <a:t>含案例分析</a:t>
            </a:r>
            <a:r>
              <a:rPr lang="en-US" altLang="zh-TW" b="1" dirty="0">
                <a:solidFill>
                  <a:srgbClr val="002060"/>
                </a:solidFill>
                <a:latin typeface="微軟正黑體" panose="020B0604030504040204" pitchFamily="34" charset="-120"/>
                <a:ea typeface="微軟正黑體" panose="020B0604030504040204" pitchFamily="34" charset="-120"/>
              </a:rPr>
              <a:t>)</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57" name="Text Placeholder 2"/>
          <p:cNvSpPr txBox="1">
            <a:spLocks/>
          </p:cNvSpPr>
          <p:nvPr/>
        </p:nvSpPr>
        <p:spPr>
          <a:xfrm>
            <a:off x="3574437" y="1064728"/>
            <a:ext cx="5112073"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TW" altLang="en-US" sz="3200" dirty="0">
                <a:solidFill>
                  <a:srgbClr val="002060"/>
                </a:solidFill>
                <a:latin typeface="微軟正黑體" panose="020B0604030504040204" pitchFamily="34" charset="-120"/>
                <a:ea typeface="微軟正黑體" panose="020B0604030504040204" pitchFamily="34" charset="-120"/>
              </a:rPr>
              <a:t>改進委員會性別比例的策略</a:t>
            </a:r>
            <a:endParaRPr lang="en-US" altLang="ko-KR" sz="3200" dirty="0">
              <a:solidFill>
                <a:srgbClr val="002060"/>
              </a:solidFill>
              <a:latin typeface="微軟正黑體" panose="020B0604030504040204" pitchFamily="34" charset="-120"/>
              <a:ea typeface="微軟正黑體" panose="020B0604030504040204" pitchFamily="34" charset="-120"/>
            </a:endParaRPr>
          </a:p>
        </p:txBody>
      </p:sp>
      <p:sp>
        <p:nvSpPr>
          <p:cNvPr id="121" name="投影片編號版面配置區 120"/>
          <p:cNvSpPr>
            <a:spLocks noGrp="1"/>
          </p:cNvSpPr>
          <p:nvPr>
            <p:ph type="sldNum" sz="quarter" idx="14"/>
          </p:nvPr>
        </p:nvSpPr>
        <p:spPr/>
        <p:txBody>
          <a:bodyPr/>
          <a:lstStyle/>
          <a:p>
            <a:fld id="{13E0A09B-946E-44A7-B1A7-6D2C280D592B}" type="slidenum">
              <a:rPr lang="zh-TW" altLang="en-US" smtClean="0"/>
              <a:pPr/>
              <a:t>10</a:t>
            </a:fld>
            <a:endParaRPr lang="zh-TW" altLang="en-US"/>
          </a:p>
        </p:txBody>
      </p:sp>
      <p:grpSp>
        <p:nvGrpSpPr>
          <p:cNvPr id="14" name="群組 13"/>
          <p:cNvGrpSpPr/>
          <p:nvPr/>
        </p:nvGrpSpPr>
        <p:grpSpPr>
          <a:xfrm>
            <a:off x="967330" y="1602396"/>
            <a:ext cx="9478696" cy="4941839"/>
            <a:chOff x="480304" y="1602396"/>
            <a:chExt cx="9478696" cy="4941839"/>
          </a:xfrm>
        </p:grpSpPr>
        <p:grpSp>
          <p:nvGrpSpPr>
            <p:cNvPr id="11" name="群組 10"/>
            <p:cNvGrpSpPr/>
            <p:nvPr/>
          </p:nvGrpSpPr>
          <p:grpSpPr>
            <a:xfrm>
              <a:off x="2107059" y="2174521"/>
              <a:ext cx="7851941" cy="4369714"/>
              <a:chOff x="2154230" y="2527144"/>
              <a:chExt cx="7851941" cy="4369714"/>
            </a:xfrm>
          </p:grpSpPr>
          <p:sp>
            <p:nvSpPr>
              <p:cNvPr id="6" name="矩形 5"/>
              <p:cNvSpPr/>
              <p:nvPr/>
            </p:nvSpPr>
            <p:spPr>
              <a:xfrm>
                <a:off x="2185205" y="3022312"/>
                <a:ext cx="3138724" cy="2092881"/>
              </a:xfrm>
              <a:prstGeom prst="rect">
                <a:avLst/>
              </a:prstGeom>
            </p:spPr>
            <p:txBody>
              <a:bodyPr wrap="square">
                <a:spAutoFit/>
              </a:bodyPr>
              <a:lstStyle/>
              <a:p>
                <a:pPr marL="395990" indent="-395990" algn="just">
                  <a:lnSpc>
                    <a:spcPts val="2600"/>
                  </a:lnSpc>
                </a:pPr>
                <a:r>
                  <a:rPr lang="zh-TW" altLang="en-US"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sym typeface="Wingdings 2" panose="05020102010507070707" pitchFamily="18" charset="2"/>
                  </a:rPr>
                  <a:t> </a:t>
                </a:r>
                <a:r>
                  <a:rPr lang="zh-TW" altLang="en-US" sz="2000" dirty="0">
                    <a:latin typeface="微軟正黑體" panose="020B0604030504040204" pitchFamily="34" charset="-120"/>
                    <a:ea typeface="微軟正黑體" panose="020B0604030504040204" pitchFamily="34" charset="-120"/>
                  </a:rPr>
                  <a:t>參考中央或鄰近縣市類似委員會之委員性別比例達成情形及委員名單</a:t>
                </a:r>
                <a:endParaRPr lang="en-US" altLang="zh-TW" sz="2000" dirty="0">
                  <a:latin typeface="微軟正黑體" panose="020B0604030504040204" pitchFamily="34" charset="-120"/>
                  <a:ea typeface="微軟正黑體" panose="020B0604030504040204" pitchFamily="34" charset="-120"/>
                </a:endParaRPr>
              </a:p>
              <a:p>
                <a:pPr marL="395990" indent="-395990" algn="just">
                  <a:lnSpc>
                    <a:spcPts val="2600"/>
                  </a:lnSpc>
                </a:pPr>
                <a:r>
                  <a:rPr lang="zh-TW" altLang="en-US" sz="2000" dirty="0">
                    <a:latin typeface="微軟正黑體" panose="020B0604030504040204" pitchFamily="34" charset="-120"/>
                    <a:ea typeface="微軟正黑體" panose="020B0604030504040204" pitchFamily="34" charset="-120"/>
                    <a:sym typeface="Wingdings 2" panose="05020102010507070707" pitchFamily="18" charset="2"/>
                  </a:rPr>
                  <a:t>  </a:t>
                </a:r>
                <a:r>
                  <a:rPr lang="zh-TW" altLang="en-US" sz="2000" dirty="0">
                    <a:latin typeface="微軟正黑體" panose="020B0604030504040204" pitchFamily="34" charset="-120"/>
                    <a:ea typeface="微軟正黑體" panose="020B0604030504040204" pitchFamily="34" charset="-120"/>
                  </a:rPr>
                  <a:t>簽選之委員名冊中註明性別，並請首長注意性別比例之規定</a:t>
                </a:r>
              </a:p>
            </p:txBody>
          </p:sp>
          <p:sp>
            <p:nvSpPr>
              <p:cNvPr id="7" name="矩形 6"/>
              <p:cNvSpPr/>
              <p:nvPr/>
            </p:nvSpPr>
            <p:spPr>
              <a:xfrm>
                <a:off x="5561762" y="2982545"/>
                <a:ext cx="2979335" cy="2092881"/>
              </a:xfrm>
              <a:prstGeom prst="rect">
                <a:avLst/>
              </a:prstGeom>
            </p:spPr>
            <p:txBody>
              <a:bodyPr wrap="square">
                <a:spAutoFit/>
              </a:bodyPr>
              <a:lstStyle/>
              <a:p>
                <a:pPr marL="357188" indent="-357188" algn="just">
                  <a:lnSpc>
                    <a:spcPts val="2600"/>
                  </a:lnSpc>
                </a:pPr>
                <a:r>
                  <a:rPr lang="zh-TW" altLang="en-US" sz="2000" b="1" dirty="0" smtClean="0">
                    <a:latin typeface="標楷體" panose="03000509000000000000" pitchFamily="65" charset="-120"/>
                    <a:ea typeface="標楷體" panose="03000509000000000000" pitchFamily="65" charset="-120"/>
                    <a:sym typeface="Wingdings 2" panose="05020102010507070707" pitchFamily="18" charset="2"/>
                  </a:rPr>
                  <a:t> </a:t>
                </a:r>
                <a:r>
                  <a:rPr lang="zh-TW" altLang="en-US" sz="2000" dirty="0" smtClean="0">
                    <a:latin typeface="標楷體" panose="03000509000000000000" pitchFamily="65" charset="-120"/>
                    <a:ea typeface="標楷體" panose="03000509000000000000" pitchFamily="65" charset="-120"/>
                    <a:sym typeface="Wingdings 2" panose="05020102010507070707" pitchFamily="18" charset="2"/>
                  </a:rPr>
                  <a:t></a:t>
                </a:r>
                <a:r>
                  <a:rPr lang="zh-TW" altLang="en-US" sz="2000" dirty="0" smtClean="0">
                    <a:latin typeface="微軟正黑體" panose="020B0604030504040204" pitchFamily="34" charset="-120"/>
                    <a:ea typeface="微軟正黑體" panose="020B0604030504040204" pitchFamily="34" charset="-120"/>
                    <a:sym typeface="Wingdings 2" panose="05020102010507070707" pitchFamily="18" charset="2"/>
                  </a:rPr>
                  <a:t>檢視</a:t>
                </a:r>
                <a:r>
                  <a:rPr lang="zh-TW" altLang="en-US" sz="2000" dirty="0">
                    <a:latin typeface="微軟正黑體" panose="020B0604030504040204" pitchFamily="34" charset="-120"/>
                    <a:ea typeface="微軟正黑體" panose="020B0604030504040204" pitchFamily="34" charset="-120"/>
                    <a:sym typeface="Wingdings 2" panose="05020102010507070707" pitchFamily="18" charset="2"/>
                  </a:rPr>
                  <a:t>設置</a:t>
                </a:r>
                <a:r>
                  <a:rPr lang="zh-TW" altLang="en-US" sz="2000" dirty="0" smtClean="0">
                    <a:latin typeface="微軟正黑體" panose="020B0604030504040204" pitchFamily="34" charset="-120"/>
                    <a:ea typeface="微軟正黑體" panose="020B0604030504040204" pitchFamily="34" charset="-120"/>
                    <a:sym typeface="Wingdings 2" panose="05020102010507070707" pitchFamily="18" charset="2"/>
                  </a:rPr>
                  <a:t>要點並</a:t>
                </a:r>
                <a:r>
                  <a:rPr lang="zh-TW" altLang="en-US" sz="2000" dirty="0" smtClean="0">
                    <a:latin typeface="微軟正黑體" panose="020B0604030504040204" pitchFamily="34" charset="-120"/>
                    <a:ea typeface="微軟正黑體" panose="020B0604030504040204" pitchFamily="34" charset="-120"/>
                  </a:rPr>
                  <a:t>簽</a:t>
                </a:r>
                <a:r>
                  <a:rPr lang="zh-TW" altLang="en-US" sz="2000" dirty="0">
                    <a:latin typeface="微軟正黑體" panose="020B0604030504040204" pitchFamily="34" charset="-120"/>
                    <a:ea typeface="微軟正黑體" panose="020B0604030504040204" pitchFamily="34" charset="-120"/>
                  </a:rPr>
                  <a:t>會人事、法制單位</a:t>
                </a:r>
                <a:r>
                  <a:rPr lang="en-US" altLang="zh-TW" sz="2000" dirty="0" smtClean="0">
                    <a:latin typeface="微軟正黑體" panose="020B0604030504040204" pitchFamily="34" charset="-120"/>
                    <a:ea typeface="微軟正黑體" panose="020B0604030504040204" pitchFamily="34" charset="-120"/>
                    <a:sym typeface="Wingdings 2" panose="05020102010507070707" pitchFamily="18" charset="2"/>
                  </a:rPr>
                  <a:t>(</a:t>
                </a:r>
                <a:r>
                  <a:rPr lang="zh-TW" altLang="en-US" sz="2000" dirty="0">
                    <a:latin typeface="微軟正黑體" panose="020B0604030504040204" pitchFamily="34" charset="-120"/>
                    <a:ea typeface="微軟正黑體" panose="020B0604030504040204" pitchFamily="34" charset="-120"/>
                    <a:sym typeface="Wingdings 2" panose="05020102010507070707" pitchFamily="18" charset="2"/>
                  </a:rPr>
                  <a:t>如：彈性調整</a:t>
                </a:r>
                <a:r>
                  <a:rPr lang="zh-TW" altLang="en-US" sz="2000" dirty="0">
                    <a:latin typeface="微軟正黑體" panose="020B0604030504040204" pitchFamily="34" charset="-120"/>
                    <a:ea typeface="微軟正黑體" panose="020B0604030504040204" pitchFamily="34" charset="-120"/>
                  </a:rPr>
                  <a:t>委員人數、放寬資格限制、機關代表委員取消特定職稱限制</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等</a:t>
                </a:r>
                <a:r>
                  <a:rPr lang="en-US" altLang="zh-TW"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sym typeface="Wingdings 2" panose="05020102010507070707" pitchFamily="18" charset="2"/>
                </a:endParaRPr>
              </a:p>
            </p:txBody>
          </p:sp>
          <p:grpSp>
            <p:nvGrpSpPr>
              <p:cNvPr id="9" name="群組 8"/>
              <p:cNvGrpSpPr/>
              <p:nvPr/>
            </p:nvGrpSpPr>
            <p:grpSpPr>
              <a:xfrm>
                <a:off x="2154230" y="2527144"/>
                <a:ext cx="7851941" cy="4369714"/>
                <a:chOff x="1941511" y="2272400"/>
                <a:chExt cx="7851941" cy="4369713"/>
              </a:xfrm>
            </p:grpSpPr>
            <p:grpSp>
              <p:nvGrpSpPr>
                <p:cNvPr id="3" name="群組 2"/>
                <p:cNvGrpSpPr/>
                <p:nvPr/>
              </p:nvGrpSpPr>
              <p:grpSpPr>
                <a:xfrm>
                  <a:off x="1946141" y="2272400"/>
                  <a:ext cx="3209884" cy="2588048"/>
                  <a:chOff x="1946141" y="2272400"/>
                  <a:chExt cx="3209884" cy="2588048"/>
                </a:xfrm>
              </p:grpSpPr>
              <p:sp>
                <p:nvSpPr>
                  <p:cNvPr id="32" name="文字方塊 31"/>
                  <p:cNvSpPr txBox="1"/>
                  <p:nvPr/>
                </p:nvSpPr>
                <p:spPr>
                  <a:xfrm>
                    <a:off x="1946141" y="2272400"/>
                    <a:ext cx="3209884" cy="400110"/>
                  </a:xfrm>
                  <a:prstGeom prst="rect">
                    <a:avLst/>
                  </a:prstGeom>
                  <a:solidFill>
                    <a:srgbClr val="CEDEE2"/>
                  </a:solidFill>
                </p:spPr>
                <p:txBody>
                  <a:bodyPr wrap="square" lIns="0" rIns="0" rtlCol="0">
                    <a:spAutoFit/>
                  </a:bodyPr>
                  <a:lstStyle/>
                  <a:p>
                    <a:pPr algn="ctr"/>
                    <a:r>
                      <a:rPr lang="zh-TW" altLang="en-US" sz="2000" dirty="0">
                        <a:latin typeface="微軟正黑體" panose="020B0604030504040204" pitchFamily="34" charset="-120"/>
                        <a:ea typeface="微軟正黑體" panose="020B0604030504040204" pitchFamily="34" charset="-120"/>
                      </a:rPr>
                      <a:t>委員會任期屆滿或新成立時</a:t>
                    </a:r>
                  </a:p>
                </p:txBody>
              </p:sp>
              <p:sp>
                <p:nvSpPr>
                  <p:cNvPr id="2" name="矩形 1"/>
                  <p:cNvSpPr/>
                  <p:nvPr/>
                </p:nvSpPr>
                <p:spPr>
                  <a:xfrm>
                    <a:off x="1946141" y="2674400"/>
                    <a:ext cx="3200919" cy="2186048"/>
                  </a:xfrm>
                  <a:prstGeom prst="rect">
                    <a:avLst/>
                  </a:prstGeom>
                  <a:noFill/>
                  <a:ln>
                    <a:solidFill>
                      <a:srgbClr val="CEDE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 name="群組 3"/>
                <p:cNvGrpSpPr/>
                <p:nvPr/>
              </p:nvGrpSpPr>
              <p:grpSpPr>
                <a:xfrm>
                  <a:off x="5313194" y="2272400"/>
                  <a:ext cx="3059999" cy="2588048"/>
                  <a:chOff x="5313194" y="2272400"/>
                  <a:chExt cx="3059999" cy="2588048"/>
                </a:xfrm>
              </p:grpSpPr>
              <p:sp>
                <p:nvSpPr>
                  <p:cNvPr id="30" name="文字方塊 29"/>
                  <p:cNvSpPr txBox="1"/>
                  <p:nvPr/>
                </p:nvSpPr>
                <p:spPr>
                  <a:xfrm>
                    <a:off x="5313194" y="2272400"/>
                    <a:ext cx="3059999" cy="400110"/>
                  </a:xfrm>
                  <a:prstGeom prst="rect">
                    <a:avLst/>
                  </a:prstGeom>
                  <a:solidFill>
                    <a:srgbClr val="DECEE8"/>
                  </a:solidFill>
                  <a:ln>
                    <a:solidFill>
                      <a:srgbClr val="CEDEE2"/>
                    </a:solidFill>
                  </a:ln>
                </p:spPr>
                <p:txBody>
                  <a:bodyPr wrap="square" rtlCol="0">
                    <a:spAutoFit/>
                  </a:bodyPr>
                  <a:lstStyle/>
                  <a:p>
                    <a:pPr algn="ctr"/>
                    <a:r>
                      <a:rPr lang="zh-TW" altLang="en-US" sz="2000" dirty="0">
                        <a:latin typeface="微軟正黑體" panose="020B0604030504040204" pitchFamily="34" charset="-120"/>
                        <a:ea typeface="微軟正黑體" panose="020B0604030504040204" pitchFamily="34" charset="-120"/>
                      </a:rPr>
                      <a:t>訂定、修正設置</a:t>
                    </a:r>
                    <a:r>
                      <a:rPr lang="zh-TW" altLang="en-US" sz="2000" dirty="0" smtClean="0">
                        <a:latin typeface="微軟正黑體" panose="020B0604030504040204" pitchFamily="34" charset="-120"/>
                        <a:ea typeface="微軟正黑體" panose="020B0604030504040204" pitchFamily="34" charset="-120"/>
                      </a:rPr>
                      <a:t>要點</a:t>
                    </a:r>
                    <a:endParaRPr lang="zh-TW" altLang="en-US" sz="2000" dirty="0">
                      <a:latin typeface="微軟正黑體" panose="020B0604030504040204" pitchFamily="34" charset="-120"/>
                      <a:ea typeface="微軟正黑體" panose="020B0604030504040204" pitchFamily="34" charset="-120"/>
                    </a:endParaRPr>
                  </a:p>
                </p:txBody>
              </p:sp>
              <p:sp>
                <p:nvSpPr>
                  <p:cNvPr id="59" name="矩形 58"/>
                  <p:cNvSpPr/>
                  <p:nvPr/>
                </p:nvSpPr>
                <p:spPr>
                  <a:xfrm>
                    <a:off x="5313194" y="2667666"/>
                    <a:ext cx="3059999" cy="2192782"/>
                  </a:xfrm>
                  <a:prstGeom prst="rect">
                    <a:avLst/>
                  </a:prstGeom>
                  <a:noFill/>
                  <a:ln>
                    <a:solidFill>
                      <a:srgbClr val="DECE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 name="群組 4"/>
                <p:cNvGrpSpPr/>
                <p:nvPr/>
              </p:nvGrpSpPr>
              <p:grpSpPr>
                <a:xfrm>
                  <a:off x="1941511" y="5022849"/>
                  <a:ext cx="7851941" cy="1619264"/>
                  <a:chOff x="1941511" y="5022849"/>
                  <a:chExt cx="7851941" cy="1619264"/>
                </a:xfrm>
              </p:grpSpPr>
              <p:sp>
                <p:nvSpPr>
                  <p:cNvPr id="50" name="文字方塊 49"/>
                  <p:cNvSpPr txBox="1"/>
                  <p:nvPr/>
                </p:nvSpPr>
                <p:spPr>
                  <a:xfrm>
                    <a:off x="2112875" y="5514931"/>
                    <a:ext cx="4208258" cy="1092607"/>
                  </a:xfrm>
                  <a:prstGeom prst="rect">
                    <a:avLst/>
                  </a:prstGeom>
                  <a:noFill/>
                </p:spPr>
                <p:txBody>
                  <a:bodyPr wrap="square" rtlCol="0">
                    <a:spAutoFit/>
                  </a:bodyPr>
                  <a:lstStyle/>
                  <a:p>
                    <a:pPr marL="285744" indent="-285744">
                      <a:lnSpc>
                        <a:spcPts val="2600"/>
                      </a:lnSpc>
                      <a:buFont typeface="Wingdings 2" panose="05020102010507070707" pitchFamily="18" charset="2"/>
                      <a:buChar char="R"/>
                    </a:pPr>
                    <a:r>
                      <a:rPr lang="zh-TW" altLang="en-US" sz="2000" dirty="0">
                        <a:latin typeface="微軟正黑體" panose="020B0604030504040204" pitchFamily="34" charset="-120"/>
                        <a:ea typeface="微軟正黑體" panose="020B0604030504040204" pitchFamily="34" charset="-120"/>
                        <a:sym typeface="Wingdings 2" panose="05020102010507070707" pitchFamily="18" charset="2"/>
                      </a:rPr>
                      <a:t>列入機關性別平等專案小組討論</a:t>
                    </a:r>
                    <a:endParaRPr lang="en-US" altLang="zh-TW" sz="2000" dirty="0">
                      <a:latin typeface="微軟正黑體" panose="020B0604030504040204" pitchFamily="34" charset="-120"/>
                      <a:ea typeface="微軟正黑體" panose="020B0604030504040204" pitchFamily="34" charset="-120"/>
                      <a:sym typeface="Wingdings 2" panose="05020102010507070707" pitchFamily="18" charset="2"/>
                    </a:endParaRPr>
                  </a:p>
                  <a:p>
                    <a:pPr marL="285744" indent="-285744">
                      <a:lnSpc>
                        <a:spcPts val="2600"/>
                      </a:lnSpc>
                      <a:buFont typeface="Wingdings 2" panose="05020102010507070707" pitchFamily="18" charset="2"/>
                      <a:buChar char="R"/>
                    </a:pPr>
                    <a:r>
                      <a:rPr lang="zh-TW" altLang="en-US" sz="2000" dirty="0">
                        <a:latin typeface="微軟正黑體" panose="020B0604030504040204" pitchFamily="34" charset="-120"/>
                        <a:ea typeface="微軟正黑體" panose="020B0604030504040204" pitchFamily="34" charset="-120"/>
                      </a:rPr>
                      <a:t>研提具體改進計畫</a:t>
                    </a:r>
                    <a:endParaRPr lang="en-US" altLang="zh-TW" sz="2000" dirty="0">
                      <a:latin typeface="微軟正黑體" panose="020B0604030504040204" pitchFamily="34" charset="-120"/>
                      <a:ea typeface="微軟正黑體" panose="020B0604030504040204" pitchFamily="34" charset="-120"/>
                    </a:endParaRPr>
                  </a:p>
                  <a:p>
                    <a:pPr marL="285744" indent="-285744">
                      <a:lnSpc>
                        <a:spcPts val="2600"/>
                      </a:lnSpc>
                      <a:buFont typeface="Wingdings 2" panose="05020102010507070707" pitchFamily="18" charset="2"/>
                      <a:buChar char="R"/>
                    </a:pPr>
                    <a:r>
                      <a:rPr lang="zh-TW" altLang="en-US" sz="2000" dirty="0">
                        <a:latin typeface="微軟正黑體" panose="020B0604030504040204" pitchFamily="34" charset="-120"/>
                        <a:ea typeface="微軟正黑體" panose="020B0604030504040204" pitchFamily="34" charset="-120"/>
                      </a:rPr>
                      <a:t>訂定分年達成目標</a:t>
                    </a:r>
                  </a:p>
                </p:txBody>
              </p:sp>
              <p:sp>
                <p:nvSpPr>
                  <p:cNvPr id="8" name="矩形 7"/>
                  <p:cNvSpPr/>
                  <p:nvPr/>
                </p:nvSpPr>
                <p:spPr>
                  <a:xfrm>
                    <a:off x="1946140" y="5022849"/>
                    <a:ext cx="7847312" cy="400110"/>
                  </a:xfrm>
                  <a:prstGeom prst="rect">
                    <a:avLst/>
                  </a:prstGeom>
                  <a:gradFill flip="none" rotWithShape="1">
                    <a:gsLst>
                      <a:gs pos="0">
                        <a:srgbClr val="CEDEE2"/>
                      </a:gs>
                      <a:gs pos="37000">
                        <a:srgbClr val="CEDEE2"/>
                      </a:gs>
                      <a:gs pos="81000">
                        <a:srgbClr val="DECEE8"/>
                      </a:gs>
                      <a:gs pos="49000">
                        <a:srgbClr val="DECEE8"/>
                      </a:gs>
                      <a:gs pos="93000">
                        <a:srgbClr val="BDC7D7"/>
                      </a:gs>
                    </a:gsLst>
                    <a:lin ang="0" scaled="1"/>
                    <a:tileRect/>
                  </a:gradFill>
                </p:spPr>
                <p:txBody>
                  <a:bodyPr wrap="square">
                    <a:spAutoFit/>
                  </a:bodyPr>
                  <a:lstStyle/>
                  <a:p>
                    <a:pPr algn="ctr"/>
                    <a:r>
                      <a:rPr lang="zh-TW" altLang="en-US" sz="2000" dirty="0" smtClean="0">
                        <a:latin typeface="微軟正黑體" panose="020B0604030504040204" pitchFamily="34" charset="-120"/>
                        <a:ea typeface="微軟正黑體" panose="020B0604030504040204" pitchFamily="34" charset="-120"/>
                      </a:rPr>
                      <a:t>未達成性別比例之機關</a:t>
                    </a:r>
                    <a:endParaRPr lang="en-US" altLang="zh-TW" sz="2000" dirty="0">
                      <a:latin typeface="微軟正黑體" panose="020B0604030504040204" pitchFamily="34" charset="-120"/>
                      <a:ea typeface="微軟正黑體" panose="020B0604030504040204" pitchFamily="34" charset="-120"/>
                    </a:endParaRPr>
                  </a:p>
                </p:txBody>
              </p:sp>
              <p:sp>
                <p:nvSpPr>
                  <p:cNvPr id="60" name="矩形 59"/>
                  <p:cNvSpPr/>
                  <p:nvPr/>
                </p:nvSpPr>
                <p:spPr>
                  <a:xfrm>
                    <a:off x="1941511" y="5420554"/>
                    <a:ext cx="7851941" cy="1221559"/>
                  </a:xfrm>
                  <a:prstGeom prst="rect">
                    <a:avLst/>
                  </a:prstGeom>
                  <a:noFill/>
                  <a:ln>
                    <a:solidFill>
                      <a:srgbClr val="CFCE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grpSp>
        <p:sp>
          <p:nvSpPr>
            <p:cNvPr id="19" name="文字方塊 18"/>
            <p:cNvSpPr txBox="1"/>
            <p:nvPr/>
          </p:nvSpPr>
          <p:spPr>
            <a:xfrm>
              <a:off x="2097121" y="1612559"/>
              <a:ext cx="3224452" cy="400110"/>
            </a:xfrm>
            <a:prstGeom prst="rect">
              <a:avLst/>
            </a:prstGeom>
            <a:solidFill>
              <a:srgbClr val="84ACB6"/>
            </a:solidFill>
          </p:spPr>
          <p:txBody>
            <a:bodyPr wrap="square" lIns="0" rIns="0" rtlCol="0">
              <a:spAutoFit/>
            </a:bodyPr>
            <a:lstStyle/>
            <a:p>
              <a:pPr algn="ctr"/>
              <a:r>
                <a:rPr lang="zh-TW" altLang="en-US" sz="2000" b="1" dirty="0" smtClean="0">
                  <a:latin typeface="微軟正黑體" panose="020B0604030504040204" pitchFamily="34" charset="-120"/>
                  <a:ea typeface="微軟正黑體" panose="020B0604030504040204" pitchFamily="34" charset="-120"/>
                </a:rPr>
                <a:t>類型一</a:t>
              </a:r>
              <a:endParaRPr lang="zh-TW" altLang="en-US" sz="2000" b="1" dirty="0">
                <a:latin typeface="微軟正黑體" panose="020B0604030504040204" pitchFamily="34" charset="-120"/>
                <a:ea typeface="微軟正黑體" panose="020B0604030504040204" pitchFamily="34" charset="-120"/>
              </a:endParaRPr>
            </a:p>
          </p:txBody>
        </p:sp>
        <p:grpSp>
          <p:nvGrpSpPr>
            <p:cNvPr id="15" name="群組 14"/>
            <p:cNvGrpSpPr/>
            <p:nvPr/>
          </p:nvGrpSpPr>
          <p:grpSpPr>
            <a:xfrm>
              <a:off x="480304" y="1602396"/>
              <a:ext cx="1459648" cy="410273"/>
              <a:chOff x="684645" y="1914352"/>
              <a:chExt cx="1459648" cy="410273"/>
            </a:xfrm>
          </p:grpSpPr>
          <p:sp>
            <p:nvSpPr>
              <p:cNvPr id="13" name="五邊形 12"/>
              <p:cNvSpPr/>
              <p:nvPr/>
            </p:nvSpPr>
            <p:spPr>
              <a:xfrm>
                <a:off x="725557" y="1914352"/>
                <a:ext cx="1418736" cy="391750"/>
              </a:xfrm>
              <a:prstGeom prst="homePlate">
                <a:avLst>
                  <a:gd name="adj" fmla="val 80083"/>
                </a:avLst>
              </a:prstGeom>
              <a:solidFill>
                <a:schemeClr val="bg2">
                  <a:lumMod val="9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p>
            </p:txBody>
          </p:sp>
          <p:sp>
            <p:nvSpPr>
              <p:cNvPr id="20" name="文字方塊 19"/>
              <p:cNvSpPr txBox="1"/>
              <p:nvPr/>
            </p:nvSpPr>
            <p:spPr>
              <a:xfrm>
                <a:off x="684645" y="1924515"/>
                <a:ext cx="1295196" cy="400110"/>
              </a:xfrm>
              <a:prstGeom prst="rect">
                <a:avLst/>
              </a:prstGeom>
              <a:noFill/>
            </p:spPr>
            <p:txBody>
              <a:bodyPr wrap="square" lIns="0" rIns="0" rtlCol="0">
                <a:spAutoFit/>
              </a:bodyPr>
              <a:lstStyle/>
              <a:p>
                <a:pPr algn="ctr"/>
                <a:r>
                  <a:rPr lang="zh-TW" altLang="en-US" sz="2000" b="1" dirty="0" smtClean="0">
                    <a:latin typeface="微軟正黑體" panose="020B0604030504040204" pitchFamily="34" charset="-120"/>
                    <a:ea typeface="微軟正黑體" panose="020B0604030504040204" pitchFamily="34" charset="-120"/>
                  </a:rPr>
                  <a:t>原因分析</a:t>
                </a:r>
                <a:endParaRPr lang="zh-TW" altLang="en-US" sz="2000" b="1" dirty="0">
                  <a:latin typeface="微軟正黑體" panose="020B0604030504040204" pitchFamily="34" charset="-120"/>
                  <a:ea typeface="微軟正黑體" panose="020B0604030504040204" pitchFamily="34" charset="-120"/>
                </a:endParaRPr>
              </a:p>
            </p:txBody>
          </p:sp>
        </p:grpSp>
        <p:sp>
          <p:nvSpPr>
            <p:cNvPr id="22" name="文字方塊 21"/>
            <p:cNvSpPr txBox="1"/>
            <p:nvPr/>
          </p:nvSpPr>
          <p:spPr>
            <a:xfrm>
              <a:off x="5478742" y="1611591"/>
              <a:ext cx="3059999" cy="400110"/>
            </a:xfrm>
            <a:prstGeom prst="rect">
              <a:avLst/>
            </a:prstGeom>
            <a:solidFill>
              <a:srgbClr val="AD84C6"/>
            </a:solidFill>
          </p:spPr>
          <p:txBody>
            <a:bodyPr wrap="square" rtlCol="0">
              <a:spAutoFit/>
            </a:bodyPr>
            <a:lstStyle/>
            <a:p>
              <a:pPr algn="ctr"/>
              <a:r>
                <a:rPr lang="zh-TW" altLang="en-US" sz="2000" b="1" dirty="0" smtClean="0">
                  <a:latin typeface="微軟正黑體" panose="020B0604030504040204" pitchFamily="34" charset="-120"/>
                  <a:ea typeface="微軟正黑體" panose="020B0604030504040204" pitchFamily="34" charset="-120"/>
                </a:rPr>
                <a:t>類型二</a:t>
              </a:r>
              <a:endParaRPr lang="zh-TW" altLang="en-US" sz="2000" b="1" dirty="0">
                <a:latin typeface="微軟正黑體" panose="020B0604030504040204" pitchFamily="34" charset="-120"/>
                <a:ea typeface="微軟正黑體" panose="020B0604030504040204" pitchFamily="34" charset="-120"/>
              </a:endParaRPr>
            </a:p>
          </p:txBody>
        </p:sp>
        <p:sp>
          <p:nvSpPr>
            <p:cNvPr id="23" name="矩形 22"/>
            <p:cNvSpPr/>
            <p:nvPr/>
          </p:nvSpPr>
          <p:spPr>
            <a:xfrm>
              <a:off x="8695910" y="1602396"/>
              <a:ext cx="1263090" cy="400110"/>
            </a:xfrm>
            <a:prstGeom prst="rect">
              <a:avLst/>
            </a:prstGeom>
            <a:solidFill>
              <a:schemeClr val="accent3">
                <a:lumMod val="60000"/>
                <a:lumOff val="40000"/>
              </a:schemeClr>
            </a:solidFill>
          </p:spPr>
          <p:txBody>
            <a:bodyPr wrap="square">
              <a:spAutoFit/>
            </a:bodyPr>
            <a:lstStyle/>
            <a:p>
              <a:pPr algn="ctr"/>
              <a:r>
                <a:rPr lang="zh-TW" altLang="en-US" sz="2000" b="1" dirty="0" smtClean="0">
                  <a:latin typeface="微軟正黑體" panose="020B0604030504040204" pitchFamily="34" charset="-120"/>
                  <a:ea typeface="微軟正黑體" panose="020B0604030504040204" pitchFamily="34" charset="-120"/>
                </a:rPr>
                <a:t>類型三</a:t>
              </a:r>
              <a:endParaRPr lang="en-US" altLang="zh-TW" sz="2000" b="1" dirty="0">
                <a:latin typeface="微軟正黑體" panose="020B0604030504040204" pitchFamily="34" charset="-120"/>
                <a:ea typeface="微軟正黑體" panose="020B0604030504040204" pitchFamily="34" charset="-120"/>
              </a:endParaRPr>
            </a:p>
          </p:txBody>
        </p:sp>
        <p:grpSp>
          <p:nvGrpSpPr>
            <p:cNvPr id="16" name="群組 15"/>
            <p:cNvGrpSpPr/>
            <p:nvPr/>
          </p:nvGrpSpPr>
          <p:grpSpPr>
            <a:xfrm>
              <a:off x="480304" y="2227952"/>
              <a:ext cx="1459648" cy="400110"/>
              <a:chOff x="684645" y="2697474"/>
              <a:chExt cx="1459648" cy="400110"/>
            </a:xfrm>
          </p:grpSpPr>
          <p:sp>
            <p:nvSpPr>
              <p:cNvPr id="27" name="五邊形 26"/>
              <p:cNvSpPr/>
              <p:nvPr/>
            </p:nvSpPr>
            <p:spPr>
              <a:xfrm>
                <a:off x="725557" y="2702272"/>
                <a:ext cx="1418736" cy="395312"/>
              </a:xfrm>
              <a:prstGeom prst="homePlate">
                <a:avLst>
                  <a:gd name="adj" fmla="val 80083"/>
                </a:avLst>
              </a:prstGeom>
              <a:solidFill>
                <a:schemeClr val="bg2">
                  <a:lumMod val="9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p>
            </p:txBody>
          </p:sp>
          <p:sp>
            <p:nvSpPr>
              <p:cNvPr id="21" name="文字方塊 20"/>
              <p:cNvSpPr txBox="1"/>
              <p:nvPr/>
            </p:nvSpPr>
            <p:spPr>
              <a:xfrm>
                <a:off x="684645" y="2697474"/>
                <a:ext cx="1295196" cy="400110"/>
              </a:xfrm>
              <a:prstGeom prst="rect">
                <a:avLst/>
              </a:prstGeom>
              <a:noFill/>
            </p:spPr>
            <p:txBody>
              <a:bodyPr wrap="square" lIns="0" rIns="0" rtlCol="0">
                <a:spAutoFit/>
              </a:bodyPr>
              <a:lstStyle/>
              <a:p>
                <a:pPr algn="ctr"/>
                <a:r>
                  <a:rPr lang="zh-TW" altLang="en-US" sz="2000" b="1" dirty="0" smtClean="0">
                    <a:latin typeface="微軟正黑體" panose="020B0604030504040204" pitchFamily="34" charset="-120"/>
                    <a:ea typeface="微軟正黑體" panose="020B0604030504040204" pitchFamily="34" charset="-120"/>
                  </a:rPr>
                  <a:t>策略</a:t>
                </a:r>
                <a:endParaRPr lang="zh-TW" altLang="en-US" sz="2000" b="1" dirty="0">
                  <a:latin typeface="微軟正黑體" panose="020B0604030504040204" pitchFamily="34" charset="-120"/>
                  <a:ea typeface="微軟正黑體" panose="020B0604030504040204" pitchFamily="34" charset="-120"/>
                </a:endParaRPr>
              </a:p>
            </p:txBody>
          </p:sp>
        </p:grpSp>
      </p:grpSp>
      <p:sp>
        <p:nvSpPr>
          <p:cNvPr id="35" name="矩形 34"/>
          <p:cNvSpPr/>
          <p:nvPr/>
        </p:nvSpPr>
        <p:spPr>
          <a:xfrm>
            <a:off x="9191901" y="2174521"/>
            <a:ext cx="1254125" cy="2588049"/>
          </a:xfrm>
          <a:prstGeom prst="rect">
            <a:avLst/>
          </a:prstGeom>
          <a:noFill/>
          <a:ln>
            <a:solidFill>
              <a:srgbClr val="9DAB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矩形 35"/>
          <p:cNvSpPr/>
          <p:nvPr/>
        </p:nvSpPr>
        <p:spPr>
          <a:xfrm>
            <a:off x="9136343" y="2628062"/>
            <a:ext cx="1356276" cy="1759456"/>
          </a:xfrm>
          <a:prstGeom prst="rect">
            <a:avLst/>
          </a:prstGeom>
        </p:spPr>
        <p:txBody>
          <a:bodyPr wrap="square">
            <a:spAutoFit/>
          </a:bodyPr>
          <a:lstStyle/>
          <a:p>
            <a:pPr algn="just">
              <a:lnSpc>
                <a:spcPts val="2600"/>
              </a:lnSpc>
            </a:pPr>
            <a:r>
              <a:rPr lang="zh-TW" altLang="en-US" sz="2000" dirty="0" smtClean="0">
                <a:latin typeface="微軟正黑體" panose="020B0604030504040204" pitchFamily="34" charset="-120"/>
                <a:ea typeface="微軟正黑體" panose="020B0604030504040204" pitchFamily="34" charset="-120"/>
                <a:sym typeface="Wingdings 2" panose="05020102010507070707" pitchFamily="18" charset="2"/>
              </a:rPr>
              <a:t>視其未達成比例之原因彈性運用左列策略</a:t>
            </a:r>
            <a:endParaRPr lang="en-US" altLang="zh-TW" sz="2000" dirty="0">
              <a:latin typeface="微軟正黑體" panose="020B0604030504040204" pitchFamily="34" charset="-120"/>
              <a:ea typeface="微軟正黑體" panose="020B0604030504040204" pitchFamily="34" charset="-120"/>
              <a:sym typeface="Wingdings 2" panose="05020102010507070707" pitchFamily="18" charset="2"/>
            </a:endParaRPr>
          </a:p>
        </p:txBody>
      </p:sp>
    </p:spTree>
    <p:extLst>
      <p:ext uri="{BB962C8B-B14F-4D97-AF65-F5344CB8AC3E}">
        <p14:creationId xmlns:p14="http://schemas.microsoft.com/office/powerpoint/2010/main" val="13338442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3029689" y="964400"/>
            <a:ext cx="6695189" cy="400110"/>
          </a:xfrm>
          <a:prstGeom prst="rect">
            <a:avLst/>
          </a:prstGeom>
          <a:solidFill>
            <a:schemeClr val="accent1">
              <a:lumMod val="20000"/>
              <a:lumOff val="80000"/>
            </a:schemeClr>
          </a:solidFill>
          <a:ln>
            <a:noFill/>
          </a:ln>
        </p:spPr>
        <p:txBody>
          <a:bodyPr wrap="square" rtlCol="0">
            <a:spAutoFit/>
          </a:bodyPr>
          <a:lstStyle/>
          <a:p>
            <a:pPr algn="just"/>
            <a:r>
              <a:rPr lang="zh-TW" altLang="en-US" sz="2000" dirty="0">
                <a:latin typeface="微軟正黑體" panose="020B0604030504040204" pitchFamily="34" charset="-120"/>
                <a:ea typeface="微軟正黑體" panose="020B0604030504040204" pitchFamily="34" charset="-120"/>
                <a:cs typeface="Arial" pitchFamily="34" charset="0"/>
              </a:rPr>
              <a:t>委員須具備颱洪、地震、公安等性別比例失衡的特定</a:t>
            </a:r>
            <a:r>
              <a:rPr lang="zh-TW" altLang="en-US" sz="2000" dirty="0" smtClean="0">
                <a:latin typeface="微軟正黑體" panose="020B0604030504040204" pitchFamily="34" charset="-120"/>
                <a:ea typeface="微軟正黑體" panose="020B0604030504040204" pitchFamily="34" charset="-120"/>
                <a:cs typeface="Arial" pitchFamily="34" charset="0"/>
              </a:rPr>
              <a:t>專長</a:t>
            </a:r>
            <a:endParaRPr lang="zh-TW" altLang="en-US" sz="2000" dirty="0">
              <a:latin typeface="微軟正黑體" panose="020B0604030504040204" pitchFamily="34" charset="-120"/>
              <a:ea typeface="微軟正黑體" panose="020B0604030504040204" pitchFamily="34" charset="-120"/>
              <a:cs typeface="Arial" pitchFamily="34" charset="0"/>
            </a:endParaRPr>
          </a:p>
        </p:txBody>
      </p:sp>
      <p:sp>
        <p:nvSpPr>
          <p:cNvPr id="31"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本府現況</a:t>
            </a:r>
            <a:r>
              <a:rPr lang="en-US" altLang="zh-TW" b="1" dirty="0">
                <a:solidFill>
                  <a:srgbClr val="002060"/>
                </a:solidFill>
                <a:latin typeface="微軟正黑體" panose="020B0604030504040204" pitchFamily="34" charset="-120"/>
                <a:ea typeface="微軟正黑體" panose="020B0604030504040204" pitchFamily="34" charset="-120"/>
              </a:rPr>
              <a:t>(</a:t>
            </a:r>
            <a:r>
              <a:rPr lang="zh-TW" altLang="en-US" b="1" dirty="0">
                <a:solidFill>
                  <a:srgbClr val="002060"/>
                </a:solidFill>
                <a:latin typeface="微軟正黑體" panose="020B0604030504040204" pitchFamily="34" charset="-120"/>
                <a:ea typeface="微軟正黑體" panose="020B0604030504040204" pitchFamily="34" charset="-120"/>
              </a:rPr>
              <a:t>含案例分析</a:t>
            </a:r>
            <a:r>
              <a:rPr lang="en-US" altLang="zh-TW" b="1" dirty="0">
                <a:solidFill>
                  <a:srgbClr val="002060"/>
                </a:solidFill>
                <a:latin typeface="微軟正黑體" panose="020B0604030504040204" pitchFamily="34" charset="-120"/>
                <a:ea typeface="微軟正黑體" panose="020B0604030504040204" pitchFamily="34" charset="-120"/>
              </a:rPr>
              <a:t>)</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32" name="Text Placeholder 2"/>
          <p:cNvSpPr txBox="1">
            <a:spLocks/>
          </p:cNvSpPr>
          <p:nvPr/>
        </p:nvSpPr>
        <p:spPr>
          <a:xfrm>
            <a:off x="234835" y="1525271"/>
            <a:ext cx="5437969" cy="384043"/>
          </a:xfrm>
          <a:prstGeom prst="rect">
            <a:avLst/>
          </a:prstGeom>
          <a:solidFill>
            <a:srgbClr val="DECEE8"/>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2000" b="1" dirty="0">
                <a:solidFill>
                  <a:srgbClr val="404040"/>
                </a:solidFill>
                <a:latin typeface="微軟正黑體" panose="020B0604030504040204" pitchFamily="34" charset="-120"/>
                <a:ea typeface="微軟正黑體" panose="020B0604030504040204" pitchFamily="34" charset="-120"/>
              </a:rPr>
              <a:t>案例分析</a:t>
            </a:r>
            <a:r>
              <a:rPr lang="en-US" altLang="zh-TW" sz="2000" b="1" dirty="0">
                <a:solidFill>
                  <a:srgbClr val="404040"/>
                </a:solidFill>
                <a:latin typeface="微軟正黑體" panose="020B0604030504040204" pitchFamily="34" charset="-120"/>
                <a:ea typeface="微軟正黑體" panose="020B0604030504040204" pitchFamily="34" charset="-120"/>
              </a:rPr>
              <a:t>1</a:t>
            </a:r>
            <a:r>
              <a:rPr lang="zh-TW" altLang="en-US" sz="2000" b="1" dirty="0">
                <a:solidFill>
                  <a:srgbClr val="404040"/>
                </a:solidFill>
                <a:latin typeface="微軟正黑體" panose="020B0604030504040204" pitchFamily="34" charset="-120"/>
                <a:ea typeface="微軟正黑體" panose="020B0604030504040204" pitchFamily="34" charset="-120"/>
              </a:rPr>
              <a:t>  新北市災害防救專家諮詢委員會</a:t>
            </a:r>
            <a:endParaRPr lang="en-US" altLang="ko-KR" sz="2000" b="1" dirty="0">
              <a:solidFill>
                <a:srgbClr val="404040"/>
              </a:solidFill>
              <a:latin typeface="微軟正黑體" panose="020B0604030504040204" pitchFamily="34" charset="-120"/>
              <a:ea typeface="微軟正黑體" panose="020B0604030504040204" pitchFamily="34" charset="-120"/>
            </a:endParaRPr>
          </a:p>
        </p:txBody>
      </p:sp>
      <p:grpSp>
        <p:nvGrpSpPr>
          <p:cNvPr id="36" name="群組 35"/>
          <p:cNvGrpSpPr/>
          <p:nvPr/>
        </p:nvGrpSpPr>
        <p:grpSpPr>
          <a:xfrm>
            <a:off x="896021" y="1774318"/>
            <a:ext cx="10996489" cy="3998495"/>
            <a:chOff x="1200814" y="2215318"/>
            <a:chExt cx="10996489" cy="3998494"/>
          </a:xfrm>
        </p:grpSpPr>
        <p:grpSp>
          <p:nvGrpSpPr>
            <p:cNvPr id="4" name="Group 3"/>
            <p:cNvGrpSpPr/>
            <p:nvPr/>
          </p:nvGrpSpPr>
          <p:grpSpPr>
            <a:xfrm>
              <a:off x="1200814" y="2215318"/>
              <a:ext cx="10996489" cy="3998494"/>
              <a:chOff x="1714544" y="747612"/>
              <a:chExt cx="8764917" cy="3187059"/>
            </a:xfrm>
          </p:grpSpPr>
          <p:sp>
            <p:nvSpPr>
              <p:cNvPr id="6" name="Freeform 5"/>
              <p:cNvSpPr/>
              <p:nvPr/>
            </p:nvSpPr>
            <p:spPr>
              <a:xfrm>
                <a:off x="1714544" y="2434166"/>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8" name="L-Shape 7"/>
              <p:cNvSpPr/>
              <p:nvPr/>
            </p:nvSpPr>
            <p:spPr>
              <a:xfrm rot="5400000">
                <a:off x="3809576" y="1349828"/>
                <a:ext cx="1310353" cy="2099073"/>
              </a:xfrm>
              <a:prstGeom prst="corner">
                <a:avLst>
                  <a:gd name="adj1" fmla="val 16120"/>
                  <a:gd name="adj2" fmla="val 16110"/>
                </a:avLst>
              </a:prstGeom>
              <a:solidFill>
                <a:schemeClr val="accent3"/>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a:off x="3810138" y="1915610"/>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10" name="Isosceles Triangle 9"/>
              <p:cNvSpPr/>
              <p:nvPr/>
            </p:nvSpPr>
            <p:spPr>
              <a:xfrm>
                <a:off x="5191306" y="1209490"/>
                <a:ext cx="322983" cy="322983"/>
              </a:xfrm>
              <a:prstGeom prst="triangle">
                <a:avLst>
                  <a:gd name="adj" fmla="val 100000"/>
                </a:avLst>
              </a:prstGeom>
              <a:solidFill>
                <a:schemeClr val="accent3"/>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L-Shape 10"/>
              <p:cNvSpPr/>
              <p:nvPr/>
            </p:nvSpPr>
            <p:spPr>
              <a:xfrm rot="5400000">
                <a:off x="7422912" y="-503760"/>
                <a:ext cx="1293637" cy="4819460"/>
              </a:xfrm>
              <a:prstGeom prst="corner">
                <a:avLst>
                  <a:gd name="adj1" fmla="val 16120"/>
                  <a:gd name="adj2" fmla="val 16110"/>
                </a:avLst>
              </a:prstGeom>
              <a:solidFill>
                <a:schemeClr val="accent4"/>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a:off x="5905732" y="1397053"/>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13" name="Isosceles Triangle 12"/>
              <p:cNvSpPr/>
              <p:nvPr/>
            </p:nvSpPr>
            <p:spPr>
              <a:xfrm>
                <a:off x="10112138" y="747612"/>
                <a:ext cx="322983" cy="322983"/>
              </a:xfrm>
              <a:prstGeom prst="triangle">
                <a:avLst>
                  <a:gd name="adj" fmla="val 100000"/>
                </a:avLst>
              </a:prstGeom>
              <a:solidFill>
                <a:schemeClr val="accent4"/>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34" name="TextBox 19"/>
            <p:cNvSpPr txBox="1"/>
            <p:nvPr/>
          </p:nvSpPr>
          <p:spPr>
            <a:xfrm>
              <a:off x="4225509" y="2956385"/>
              <a:ext cx="863241" cy="461665"/>
            </a:xfrm>
            <a:prstGeom prst="rect">
              <a:avLst/>
            </a:prstGeom>
            <a:noFill/>
          </p:spPr>
          <p:txBody>
            <a:bodyPr wrap="square" rtlCol="0">
              <a:spAutoFit/>
            </a:bodyPr>
            <a:lstStyle/>
            <a:p>
              <a:r>
                <a:rPr lang="zh-TW" altLang="en-US" sz="2400" dirty="0">
                  <a:solidFill>
                    <a:srgbClr val="5D739A"/>
                  </a:solidFill>
                  <a:latin typeface="微軟正黑體" panose="020B0604030504040204" pitchFamily="34" charset="-120"/>
                  <a:ea typeface="微軟正黑體" panose="020B0604030504040204" pitchFamily="34" charset="-120"/>
                  <a:cs typeface="Arial" pitchFamily="34" charset="0"/>
                </a:rPr>
                <a:t>策略</a:t>
              </a:r>
              <a:endParaRPr lang="ko-KR" altLang="en-US" sz="2400" dirty="0">
                <a:solidFill>
                  <a:srgbClr val="5D739A"/>
                </a:solidFill>
                <a:latin typeface="微軟正黑體" panose="020B0604030504040204" pitchFamily="34" charset="-120"/>
                <a:cs typeface="Arial" pitchFamily="34" charset="0"/>
              </a:endParaRPr>
            </a:p>
          </p:txBody>
        </p:sp>
        <p:sp>
          <p:nvSpPr>
            <p:cNvPr id="35" name="TextBox 19"/>
            <p:cNvSpPr txBox="1"/>
            <p:nvPr/>
          </p:nvSpPr>
          <p:spPr>
            <a:xfrm>
              <a:off x="8127198" y="2313189"/>
              <a:ext cx="1423917" cy="461665"/>
            </a:xfrm>
            <a:prstGeom prst="rect">
              <a:avLst/>
            </a:prstGeom>
            <a:noFill/>
          </p:spPr>
          <p:txBody>
            <a:bodyPr wrap="square" rtlCol="0">
              <a:spAutoFit/>
            </a:bodyPr>
            <a:lstStyle/>
            <a:p>
              <a:r>
                <a:rPr lang="zh-TW" altLang="en-US" sz="2400" dirty="0">
                  <a:solidFill>
                    <a:srgbClr val="6997AF"/>
                  </a:solidFill>
                  <a:latin typeface="微軟正黑體" panose="020B0604030504040204" pitchFamily="34" charset="-120"/>
                  <a:ea typeface="微軟正黑體" panose="020B0604030504040204" pitchFamily="34" charset="-120"/>
                  <a:cs typeface="Arial" pitchFamily="34" charset="0"/>
                </a:rPr>
                <a:t>改善情形</a:t>
              </a:r>
              <a:endParaRPr lang="ko-KR" altLang="en-US" sz="2400" dirty="0">
                <a:solidFill>
                  <a:srgbClr val="6997AF"/>
                </a:solidFill>
                <a:latin typeface="微軟正黑體" panose="020B0604030504040204" pitchFamily="34" charset="-120"/>
                <a:cs typeface="Arial" pitchFamily="34" charset="0"/>
              </a:endParaRPr>
            </a:p>
          </p:txBody>
        </p:sp>
      </p:grpSp>
      <p:sp>
        <p:nvSpPr>
          <p:cNvPr id="38" name="矩形 37"/>
          <p:cNvSpPr/>
          <p:nvPr/>
        </p:nvSpPr>
        <p:spPr>
          <a:xfrm>
            <a:off x="3292461" y="3287260"/>
            <a:ext cx="2368188" cy="1323439"/>
          </a:xfrm>
          <a:prstGeom prst="rect">
            <a:avLst/>
          </a:prstGeom>
          <a:ln>
            <a:noFill/>
          </a:ln>
        </p:spPr>
        <p:txBody>
          <a:bodyPr wrap="square">
            <a:spAutoFit/>
          </a:bodyPr>
          <a:lstStyle/>
          <a:p>
            <a:pPr algn="just"/>
            <a:r>
              <a:rPr lang="zh-TW" altLang="en-US" sz="2000" dirty="0">
                <a:latin typeface="微軟正黑體" panose="020B0604030504040204" pitchFamily="34" charset="-120"/>
                <a:ea typeface="微軟正黑體" panose="020B0604030504040204" pitchFamily="34" charset="-120"/>
              </a:rPr>
              <a:t>提供符合性別比例之新任委員建議名單，並請首長勾選時留意性別比例。</a:t>
            </a:r>
          </a:p>
        </p:txBody>
      </p:sp>
      <p:sp>
        <p:nvSpPr>
          <p:cNvPr id="50" name="矩形 49"/>
          <p:cNvSpPr/>
          <p:nvPr/>
        </p:nvSpPr>
        <p:spPr>
          <a:xfrm>
            <a:off x="6146205" y="2692578"/>
            <a:ext cx="5893395" cy="707886"/>
          </a:xfrm>
          <a:prstGeom prst="rect">
            <a:avLst/>
          </a:prstGeom>
        </p:spPr>
        <p:txBody>
          <a:bodyPr wrap="square">
            <a:spAutoFit/>
          </a:bodyPr>
          <a:lstStyle/>
          <a:p>
            <a:pPr algn="just"/>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108</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年女性委員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(17.5%)</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，男性委員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33</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(82.5%)</a:t>
            </a:r>
          </a:p>
          <a:p>
            <a:pPr algn="just"/>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年女性委員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14</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(35%)</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，男性委員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26</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(65%)</a:t>
            </a:r>
            <a:endParaRPr lang="zh-TW" altLang="en-US" sz="2000" dirty="0">
              <a:latin typeface="微軟正黑體" panose="020B0604030504040204" pitchFamily="34" charset="-120"/>
              <a:ea typeface="微軟正黑體" panose="020B0604030504040204" pitchFamily="34" charset="-120"/>
            </a:endParaRPr>
          </a:p>
        </p:txBody>
      </p:sp>
      <p:grpSp>
        <p:nvGrpSpPr>
          <p:cNvPr id="65" name="群組 64"/>
          <p:cNvGrpSpPr/>
          <p:nvPr/>
        </p:nvGrpSpPr>
        <p:grpSpPr>
          <a:xfrm>
            <a:off x="11162527" y="5021053"/>
            <a:ext cx="729978" cy="773364"/>
            <a:chOff x="6950629" y="2049017"/>
            <a:chExt cx="928776" cy="951327"/>
          </a:xfrm>
          <a:solidFill>
            <a:srgbClr val="FFC000"/>
          </a:solidFill>
        </p:grpSpPr>
        <p:sp>
          <p:nvSpPr>
            <p:cNvPr id="66" name="MH_SubTitle_3">
              <a:extLst>
                <a:ext uri="{FF2B5EF4-FFF2-40B4-BE49-F238E27FC236}">
                  <a16:creationId xmlns:a16="http://schemas.microsoft.com/office/drawing/2014/main" id="{85A23BA6-3562-4EAF-95F9-1FFB539BB3BC}"/>
                </a:ext>
              </a:extLst>
            </p:cNvPr>
            <p:cNvSpPr>
              <a:spLocks/>
            </p:cNvSpPr>
            <p:nvPr>
              <p:custDataLst>
                <p:tags r:id="rId1"/>
              </p:custDataLst>
            </p:nvPr>
          </p:nvSpPr>
          <p:spPr bwMode="auto">
            <a:xfrm>
              <a:off x="6950629" y="2049017"/>
              <a:ext cx="928776" cy="951327"/>
            </a:xfrm>
            <a:custGeom>
              <a:avLst/>
              <a:gdLst>
                <a:gd name="T0" fmla="*/ 192 w 588"/>
                <a:gd name="T1" fmla="*/ 2 h 595"/>
                <a:gd name="T2" fmla="*/ 327 w 588"/>
                <a:gd name="T3" fmla="*/ 85 h 595"/>
                <a:gd name="T4" fmla="*/ 505 w 588"/>
                <a:gd name="T5" fmla="*/ 70 h 595"/>
                <a:gd name="T6" fmla="*/ 529 w 588"/>
                <a:gd name="T7" fmla="*/ 67 h 595"/>
                <a:gd name="T8" fmla="*/ 544 w 588"/>
                <a:gd name="T9" fmla="*/ 82 h 595"/>
                <a:gd name="T10" fmla="*/ 547 w 588"/>
                <a:gd name="T11" fmla="*/ 86 h 595"/>
                <a:gd name="T12" fmla="*/ 549 w 588"/>
                <a:gd name="T13" fmla="*/ 90 h 595"/>
                <a:gd name="T14" fmla="*/ 551 w 588"/>
                <a:gd name="T15" fmla="*/ 95 h 595"/>
                <a:gd name="T16" fmla="*/ 552 w 588"/>
                <a:gd name="T17" fmla="*/ 101 h 595"/>
                <a:gd name="T18" fmla="*/ 553 w 588"/>
                <a:gd name="T19" fmla="*/ 106 h 595"/>
                <a:gd name="T20" fmla="*/ 552 w 588"/>
                <a:gd name="T21" fmla="*/ 111 h 595"/>
                <a:gd name="T22" fmla="*/ 551 w 588"/>
                <a:gd name="T23" fmla="*/ 118 h 595"/>
                <a:gd name="T24" fmla="*/ 516 w 588"/>
                <a:gd name="T25" fmla="*/ 292 h 595"/>
                <a:gd name="T26" fmla="*/ 581 w 588"/>
                <a:gd name="T27" fmla="*/ 445 h 595"/>
                <a:gd name="T28" fmla="*/ 416 w 588"/>
                <a:gd name="T29" fmla="*/ 466 h 595"/>
                <a:gd name="T30" fmla="*/ 283 w 588"/>
                <a:gd name="T31" fmla="*/ 583 h 595"/>
                <a:gd name="T32" fmla="*/ 279 w 588"/>
                <a:gd name="T33" fmla="*/ 587 h 595"/>
                <a:gd name="T34" fmla="*/ 275 w 588"/>
                <a:gd name="T35" fmla="*/ 589 h 595"/>
                <a:gd name="T36" fmla="*/ 271 w 588"/>
                <a:gd name="T37" fmla="*/ 592 h 595"/>
                <a:gd name="T38" fmla="*/ 265 w 588"/>
                <a:gd name="T39" fmla="*/ 594 h 595"/>
                <a:gd name="T40" fmla="*/ 260 w 588"/>
                <a:gd name="T41" fmla="*/ 595 h 595"/>
                <a:gd name="T42" fmla="*/ 255 w 588"/>
                <a:gd name="T43" fmla="*/ 595 h 595"/>
                <a:gd name="T44" fmla="*/ 250 w 588"/>
                <a:gd name="T45" fmla="*/ 595 h 595"/>
                <a:gd name="T46" fmla="*/ 244 w 588"/>
                <a:gd name="T47" fmla="*/ 594 h 595"/>
                <a:gd name="T48" fmla="*/ 239 w 588"/>
                <a:gd name="T49" fmla="*/ 592 h 595"/>
                <a:gd name="T50" fmla="*/ 235 w 588"/>
                <a:gd name="T51" fmla="*/ 589 h 595"/>
                <a:gd name="T52" fmla="*/ 231 w 588"/>
                <a:gd name="T53" fmla="*/ 586 h 595"/>
                <a:gd name="T54" fmla="*/ 227 w 588"/>
                <a:gd name="T55" fmla="*/ 583 h 595"/>
                <a:gd name="T56" fmla="*/ 220 w 588"/>
                <a:gd name="T57" fmla="*/ 574 h 595"/>
                <a:gd name="T58" fmla="*/ 218 w 588"/>
                <a:gd name="T59" fmla="*/ 567 h 595"/>
                <a:gd name="T60" fmla="*/ 142 w 588"/>
                <a:gd name="T61" fmla="*/ 406 h 595"/>
                <a:gd name="T62" fmla="*/ 2 w 588"/>
                <a:gd name="T63" fmla="*/ 330 h 595"/>
                <a:gd name="T64" fmla="*/ 6 w 588"/>
                <a:gd name="T65" fmla="*/ 302 h 595"/>
                <a:gd name="T66" fmla="*/ 72 w 588"/>
                <a:gd name="T67" fmla="*/ 249 h 595"/>
                <a:gd name="T68" fmla="*/ 141 w 588"/>
                <a:gd name="T69" fmla="*/ 191 h 595"/>
                <a:gd name="T70" fmla="*/ 156 w 588"/>
                <a:gd name="T71" fmla="*/ 102 h 595"/>
                <a:gd name="T72" fmla="*/ 169 w 588"/>
                <a:gd name="T73" fmla="*/ 19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88" h="595">
                  <a:moveTo>
                    <a:pt x="169" y="19"/>
                  </a:moveTo>
                  <a:cubicBezTo>
                    <a:pt x="174" y="10"/>
                    <a:pt x="182" y="4"/>
                    <a:pt x="192" y="2"/>
                  </a:cubicBezTo>
                  <a:cubicBezTo>
                    <a:pt x="199" y="0"/>
                    <a:pt x="211" y="0"/>
                    <a:pt x="223" y="9"/>
                  </a:cubicBezTo>
                  <a:cubicBezTo>
                    <a:pt x="259" y="34"/>
                    <a:pt x="293" y="59"/>
                    <a:pt x="327" y="85"/>
                  </a:cubicBezTo>
                  <a:cubicBezTo>
                    <a:pt x="338" y="93"/>
                    <a:pt x="362" y="98"/>
                    <a:pt x="377" y="95"/>
                  </a:cubicBezTo>
                  <a:cubicBezTo>
                    <a:pt x="417" y="86"/>
                    <a:pt x="459" y="77"/>
                    <a:pt x="505" y="70"/>
                  </a:cubicBezTo>
                  <a:cubicBezTo>
                    <a:pt x="512" y="69"/>
                    <a:pt x="518" y="69"/>
                    <a:pt x="524" y="70"/>
                  </a:cubicBezTo>
                  <a:cubicBezTo>
                    <a:pt x="529" y="67"/>
                    <a:pt x="529" y="67"/>
                    <a:pt x="529" y="67"/>
                  </a:cubicBezTo>
                  <a:cubicBezTo>
                    <a:pt x="542" y="80"/>
                    <a:pt x="542" y="80"/>
                    <a:pt x="542" y="80"/>
                  </a:cubicBezTo>
                  <a:cubicBezTo>
                    <a:pt x="543" y="81"/>
                    <a:pt x="543" y="81"/>
                    <a:pt x="544" y="82"/>
                  </a:cubicBezTo>
                  <a:cubicBezTo>
                    <a:pt x="544" y="82"/>
                    <a:pt x="545" y="83"/>
                    <a:pt x="546" y="84"/>
                  </a:cubicBezTo>
                  <a:cubicBezTo>
                    <a:pt x="546" y="85"/>
                    <a:pt x="546" y="85"/>
                    <a:pt x="547" y="86"/>
                  </a:cubicBezTo>
                  <a:cubicBezTo>
                    <a:pt x="547" y="87"/>
                    <a:pt x="548" y="88"/>
                    <a:pt x="548" y="89"/>
                  </a:cubicBezTo>
                  <a:cubicBezTo>
                    <a:pt x="549" y="89"/>
                    <a:pt x="549" y="90"/>
                    <a:pt x="549" y="90"/>
                  </a:cubicBezTo>
                  <a:cubicBezTo>
                    <a:pt x="550" y="91"/>
                    <a:pt x="550" y="92"/>
                    <a:pt x="551" y="93"/>
                  </a:cubicBezTo>
                  <a:cubicBezTo>
                    <a:pt x="551" y="94"/>
                    <a:pt x="551" y="95"/>
                    <a:pt x="551" y="95"/>
                  </a:cubicBezTo>
                  <a:cubicBezTo>
                    <a:pt x="552" y="96"/>
                    <a:pt x="552" y="97"/>
                    <a:pt x="552" y="98"/>
                  </a:cubicBezTo>
                  <a:cubicBezTo>
                    <a:pt x="552" y="99"/>
                    <a:pt x="552" y="100"/>
                    <a:pt x="552" y="101"/>
                  </a:cubicBezTo>
                  <a:cubicBezTo>
                    <a:pt x="553" y="102"/>
                    <a:pt x="553" y="103"/>
                    <a:pt x="553" y="103"/>
                  </a:cubicBezTo>
                  <a:cubicBezTo>
                    <a:pt x="553" y="104"/>
                    <a:pt x="553" y="105"/>
                    <a:pt x="553" y="106"/>
                  </a:cubicBezTo>
                  <a:cubicBezTo>
                    <a:pt x="553" y="107"/>
                    <a:pt x="553" y="108"/>
                    <a:pt x="553" y="109"/>
                  </a:cubicBezTo>
                  <a:cubicBezTo>
                    <a:pt x="553" y="109"/>
                    <a:pt x="553" y="110"/>
                    <a:pt x="552" y="111"/>
                  </a:cubicBezTo>
                  <a:cubicBezTo>
                    <a:pt x="552" y="112"/>
                    <a:pt x="552" y="113"/>
                    <a:pt x="552" y="114"/>
                  </a:cubicBezTo>
                  <a:cubicBezTo>
                    <a:pt x="552" y="115"/>
                    <a:pt x="552" y="117"/>
                    <a:pt x="551" y="118"/>
                  </a:cubicBezTo>
                  <a:cubicBezTo>
                    <a:pt x="541" y="153"/>
                    <a:pt x="528" y="195"/>
                    <a:pt x="511" y="241"/>
                  </a:cubicBezTo>
                  <a:cubicBezTo>
                    <a:pt x="506" y="255"/>
                    <a:pt x="509" y="280"/>
                    <a:pt x="516" y="292"/>
                  </a:cubicBezTo>
                  <a:cubicBezTo>
                    <a:pt x="542" y="333"/>
                    <a:pt x="564" y="373"/>
                    <a:pt x="581" y="406"/>
                  </a:cubicBezTo>
                  <a:cubicBezTo>
                    <a:pt x="588" y="420"/>
                    <a:pt x="588" y="434"/>
                    <a:pt x="581" y="445"/>
                  </a:cubicBezTo>
                  <a:cubicBezTo>
                    <a:pt x="575" y="456"/>
                    <a:pt x="562" y="463"/>
                    <a:pt x="548" y="464"/>
                  </a:cubicBezTo>
                  <a:cubicBezTo>
                    <a:pt x="510" y="467"/>
                    <a:pt x="464" y="467"/>
                    <a:pt x="416" y="466"/>
                  </a:cubicBezTo>
                  <a:cubicBezTo>
                    <a:pt x="402" y="465"/>
                    <a:pt x="379" y="475"/>
                    <a:pt x="370" y="486"/>
                  </a:cubicBezTo>
                  <a:cubicBezTo>
                    <a:pt x="337" y="524"/>
                    <a:pt x="308" y="557"/>
                    <a:pt x="283" y="583"/>
                  </a:cubicBezTo>
                  <a:cubicBezTo>
                    <a:pt x="282" y="584"/>
                    <a:pt x="281" y="585"/>
                    <a:pt x="280" y="586"/>
                  </a:cubicBezTo>
                  <a:cubicBezTo>
                    <a:pt x="279" y="586"/>
                    <a:pt x="279" y="586"/>
                    <a:pt x="279" y="587"/>
                  </a:cubicBezTo>
                  <a:cubicBezTo>
                    <a:pt x="278" y="587"/>
                    <a:pt x="277" y="588"/>
                    <a:pt x="276" y="589"/>
                  </a:cubicBezTo>
                  <a:cubicBezTo>
                    <a:pt x="276" y="589"/>
                    <a:pt x="275" y="589"/>
                    <a:pt x="275" y="589"/>
                  </a:cubicBezTo>
                  <a:cubicBezTo>
                    <a:pt x="274" y="590"/>
                    <a:pt x="273" y="591"/>
                    <a:pt x="272" y="591"/>
                  </a:cubicBezTo>
                  <a:cubicBezTo>
                    <a:pt x="271" y="591"/>
                    <a:pt x="271" y="591"/>
                    <a:pt x="271" y="592"/>
                  </a:cubicBezTo>
                  <a:cubicBezTo>
                    <a:pt x="269" y="592"/>
                    <a:pt x="268" y="593"/>
                    <a:pt x="266" y="594"/>
                  </a:cubicBezTo>
                  <a:cubicBezTo>
                    <a:pt x="266" y="594"/>
                    <a:pt x="265" y="594"/>
                    <a:pt x="265" y="594"/>
                  </a:cubicBezTo>
                  <a:cubicBezTo>
                    <a:pt x="264" y="594"/>
                    <a:pt x="263" y="594"/>
                    <a:pt x="262" y="595"/>
                  </a:cubicBezTo>
                  <a:cubicBezTo>
                    <a:pt x="261" y="595"/>
                    <a:pt x="260" y="595"/>
                    <a:pt x="260" y="595"/>
                  </a:cubicBezTo>
                  <a:cubicBezTo>
                    <a:pt x="259" y="595"/>
                    <a:pt x="258" y="595"/>
                    <a:pt x="257" y="595"/>
                  </a:cubicBezTo>
                  <a:cubicBezTo>
                    <a:pt x="256" y="595"/>
                    <a:pt x="255" y="595"/>
                    <a:pt x="255" y="595"/>
                  </a:cubicBezTo>
                  <a:cubicBezTo>
                    <a:pt x="254" y="595"/>
                    <a:pt x="253" y="595"/>
                    <a:pt x="251" y="595"/>
                  </a:cubicBezTo>
                  <a:cubicBezTo>
                    <a:pt x="251" y="595"/>
                    <a:pt x="251" y="595"/>
                    <a:pt x="250" y="595"/>
                  </a:cubicBezTo>
                  <a:cubicBezTo>
                    <a:pt x="248" y="595"/>
                    <a:pt x="247" y="595"/>
                    <a:pt x="245" y="594"/>
                  </a:cubicBezTo>
                  <a:cubicBezTo>
                    <a:pt x="245" y="594"/>
                    <a:pt x="244" y="594"/>
                    <a:pt x="244" y="594"/>
                  </a:cubicBezTo>
                  <a:cubicBezTo>
                    <a:pt x="243" y="593"/>
                    <a:pt x="242" y="593"/>
                    <a:pt x="241" y="592"/>
                  </a:cubicBezTo>
                  <a:cubicBezTo>
                    <a:pt x="240" y="592"/>
                    <a:pt x="240" y="592"/>
                    <a:pt x="239" y="592"/>
                  </a:cubicBezTo>
                  <a:cubicBezTo>
                    <a:pt x="238" y="591"/>
                    <a:pt x="237" y="591"/>
                    <a:pt x="237" y="590"/>
                  </a:cubicBezTo>
                  <a:cubicBezTo>
                    <a:pt x="236" y="590"/>
                    <a:pt x="236" y="590"/>
                    <a:pt x="235" y="589"/>
                  </a:cubicBezTo>
                  <a:cubicBezTo>
                    <a:pt x="234" y="589"/>
                    <a:pt x="233" y="588"/>
                    <a:pt x="232" y="587"/>
                  </a:cubicBezTo>
                  <a:cubicBezTo>
                    <a:pt x="231" y="587"/>
                    <a:pt x="231" y="586"/>
                    <a:pt x="231" y="586"/>
                  </a:cubicBezTo>
                  <a:cubicBezTo>
                    <a:pt x="230" y="585"/>
                    <a:pt x="229" y="585"/>
                    <a:pt x="228" y="584"/>
                  </a:cubicBezTo>
                  <a:cubicBezTo>
                    <a:pt x="228" y="583"/>
                    <a:pt x="228" y="583"/>
                    <a:pt x="227" y="583"/>
                  </a:cubicBezTo>
                  <a:cubicBezTo>
                    <a:pt x="227" y="582"/>
                    <a:pt x="227" y="582"/>
                    <a:pt x="226" y="581"/>
                  </a:cubicBezTo>
                  <a:cubicBezTo>
                    <a:pt x="220" y="574"/>
                    <a:pt x="220" y="574"/>
                    <a:pt x="220" y="574"/>
                  </a:cubicBezTo>
                  <a:cubicBezTo>
                    <a:pt x="221" y="573"/>
                    <a:pt x="221" y="573"/>
                    <a:pt x="221" y="573"/>
                  </a:cubicBezTo>
                  <a:cubicBezTo>
                    <a:pt x="220" y="571"/>
                    <a:pt x="219" y="569"/>
                    <a:pt x="218" y="567"/>
                  </a:cubicBezTo>
                  <a:cubicBezTo>
                    <a:pt x="202" y="524"/>
                    <a:pt x="188" y="483"/>
                    <a:pt x="175" y="443"/>
                  </a:cubicBezTo>
                  <a:cubicBezTo>
                    <a:pt x="171" y="429"/>
                    <a:pt x="155" y="411"/>
                    <a:pt x="142" y="406"/>
                  </a:cubicBezTo>
                  <a:cubicBezTo>
                    <a:pt x="103" y="389"/>
                    <a:pt x="63" y="372"/>
                    <a:pt x="25" y="354"/>
                  </a:cubicBezTo>
                  <a:cubicBezTo>
                    <a:pt x="10" y="347"/>
                    <a:pt x="5" y="337"/>
                    <a:pt x="2" y="330"/>
                  </a:cubicBezTo>
                  <a:cubicBezTo>
                    <a:pt x="0" y="321"/>
                    <a:pt x="1" y="311"/>
                    <a:pt x="6" y="302"/>
                  </a:cubicBezTo>
                  <a:cubicBezTo>
                    <a:pt x="6" y="302"/>
                    <a:pt x="6" y="302"/>
                    <a:pt x="6" y="302"/>
                  </a:cubicBezTo>
                  <a:cubicBezTo>
                    <a:pt x="9" y="296"/>
                    <a:pt x="14" y="290"/>
                    <a:pt x="21" y="286"/>
                  </a:cubicBezTo>
                  <a:cubicBezTo>
                    <a:pt x="38" y="274"/>
                    <a:pt x="54" y="262"/>
                    <a:pt x="72" y="249"/>
                  </a:cubicBezTo>
                  <a:cubicBezTo>
                    <a:pt x="89" y="236"/>
                    <a:pt x="106" y="224"/>
                    <a:pt x="124" y="210"/>
                  </a:cubicBezTo>
                  <a:cubicBezTo>
                    <a:pt x="130" y="207"/>
                    <a:pt x="136" y="199"/>
                    <a:pt x="141" y="191"/>
                  </a:cubicBezTo>
                  <a:cubicBezTo>
                    <a:pt x="145" y="183"/>
                    <a:pt x="149" y="174"/>
                    <a:pt x="149" y="167"/>
                  </a:cubicBezTo>
                  <a:cubicBezTo>
                    <a:pt x="152" y="145"/>
                    <a:pt x="154" y="123"/>
                    <a:pt x="156" y="102"/>
                  </a:cubicBezTo>
                  <a:cubicBezTo>
                    <a:pt x="159" y="81"/>
                    <a:pt x="161" y="60"/>
                    <a:pt x="163" y="40"/>
                  </a:cubicBezTo>
                  <a:cubicBezTo>
                    <a:pt x="164" y="32"/>
                    <a:pt x="166" y="25"/>
                    <a:pt x="169" y="19"/>
                  </a:cubicBezTo>
                  <a:close/>
                </a:path>
              </a:pathLst>
            </a:custGeom>
            <a:grpFill/>
            <a:ln w="38100">
              <a:solidFill>
                <a:schemeClr val="bg1"/>
              </a:solidFill>
            </a:ln>
          </p:spPr>
          <p:style>
            <a:lnRef idx="3">
              <a:schemeClr val="lt1"/>
            </a:lnRef>
            <a:fillRef idx="1">
              <a:schemeClr val="accent4"/>
            </a:fillRef>
            <a:effectRef idx="1">
              <a:schemeClr val="accent4"/>
            </a:effectRef>
            <a:fontRef idx="minor">
              <a:schemeClr val="lt1"/>
            </a:fontRef>
          </p:style>
          <p:txBody>
            <a:bodyPr lIns="151820" tIns="404852" anchor="ctr" anchorCtr="1">
              <a:normAutofit fontScale="92500" lnSpcReduction="10000"/>
            </a:bodyPr>
            <a:lstStyle/>
            <a:p>
              <a:pPr>
                <a:defRPr/>
              </a:pPr>
              <a:endParaRPr lang="zh-CN" altLang="en-US" sz="2399"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7" name="矩形 66"/>
            <p:cNvSpPr/>
            <p:nvPr/>
          </p:nvSpPr>
          <p:spPr>
            <a:xfrm>
              <a:off x="7081499" y="2340016"/>
              <a:ext cx="763202" cy="378601"/>
            </a:xfrm>
            <a:prstGeom prst="rect">
              <a:avLst/>
            </a:prstGeom>
            <a:noFill/>
          </p:spPr>
          <p:txBody>
            <a:bodyPr wrap="none">
              <a:spAutoFit/>
            </a:bodyPr>
            <a:lstStyle/>
            <a:p>
              <a:pPr>
                <a:defRPr/>
              </a:pPr>
              <a:r>
                <a:rPr lang="zh-TW" altLang="en-US" sz="1400" dirty="0">
                  <a:latin typeface="FZHei-B01S" panose="02010601030101010101" pitchFamily="2" charset="-122"/>
                  <a:ea typeface="FZHei-B01S" panose="02010601030101010101" pitchFamily="2" charset="-122"/>
                  <a:sym typeface="FZHei-B01S" panose="02010601030101010101" pitchFamily="2" charset="-122"/>
                </a:rPr>
                <a:t>達成</a:t>
              </a:r>
              <a:r>
                <a:rPr lang="en-US" altLang="zh-TW" sz="1400" dirty="0">
                  <a:latin typeface="FZHei-B01S" panose="02010601030101010101" pitchFamily="2" charset="-122"/>
                  <a:ea typeface="FZHei-B01S" panose="02010601030101010101" pitchFamily="2" charset="-122"/>
                  <a:sym typeface="FZHei-B01S" panose="02010601030101010101" pitchFamily="2" charset="-122"/>
                </a:rPr>
                <a:t>!</a:t>
              </a:r>
              <a:endParaRPr lang="zh-CN" altLang="en-US" sz="1400" dirty="0">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 name="群組 2"/>
          <p:cNvGrpSpPr/>
          <p:nvPr/>
        </p:nvGrpSpPr>
        <p:grpSpPr>
          <a:xfrm>
            <a:off x="6022651" y="3708275"/>
            <a:ext cx="5184584" cy="1958007"/>
            <a:chOff x="6022650" y="3708274"/>
            <a:chExt cx="5184584" cy="1958008"/>
          </a:xfrm>
        </p:grpSpPr>
        <p:grpSp>
          <p:nvGrpSpPr>
            <p:cNvPr id="2" name="群組 1"/>
            <p:cNvGrpSpPr/>
            <p:nvPr/>
          </p:nvGrpSpPr>
          <p:grpSpPr>
            <a:xfrm>
              <a:off x="6022650" y="3708274"/>
              <a:ext cx="5184584" cy="1958008"/>
              <a:chOff x="6022650" y="3708274"/>
              <a:chExt cx="5184584" cy="1958008"/>
            </a:xfrm>
          </p:grpSpPr>
          <p:grpSp>
            <p:nvGrpSpPr>
              <p:cNvPr id="64" name="群組 63"/>
              <p:cNvGrpSpPr/>
              <p:nvPr/>
            </p:nvGrpSpPr>
            <p:grpSpPr>
              <a:xfrm>
                <a:off x="6022650" y="3714880"/>
                <a:ext cx="5184584" cy="1951402"/>
                <a:chOff x="6179351" y="4323793"/>
                <a:chExt cx="5348168" cy="1951402"/>
              </a:xfrm>
            </p:grpSpPr>
            <p:sp>
              <p:nvSpPr>
                <p:cNvPr id="30" name="TextBox 29"/>
                <p:cNvSpPr txBox="1"/>
                <p:nvPr/>
              </p:nvSpPr>
              <p:spPr>
                <a:xfrm>
                  <a:off x="6179351" y="4527109"/>
                  <a:ext cx="1372804" cy="584775"/>
                </a:xfrm>
                <a:prstGeom prst="rect">
                  <a:avLst/>
                </a:prstGeom>
                <a:noFill/>
              </p:spPr>
              <p:txBody>
                <a:bodyPr wrap="none" rtlCol="0">
                  <a:spAutoFit/>
                </a:bodyPr>
                <a:lstStyle/>
                <a:p>
                  <a:r>
                    <a:rPr lang="en-US" altLang="zh-TW" sz="3200" b="1" dirty="0">
                      <a:solidFill>
                        <a:srgbClr val="6997AF"/>
                      </a:solidFill>
                      <a:latin typeface="微軟正黑體" panose="020B0604030504040204" pitchFamily="34" charset="-120"/>
                      <a:ea typeface="微軟正黑體" panose="020B0604030504040204" pitchFamily="34" charset="-120"/>
                      <a:cs typeface="Arial" pitchFamily="34" charset="0"/>
                    </a:rPr>
                    <a:t>108</a:t>
                  </a:r>
                  <a:r>
                    <a:rPr lang="zh-TW" altLang="en-US" sz="3200" b="1" dirty="0">
                      <a:solidFill>
                        <a:srgbClr val="6997AF"/>
                      </a:solidFill>
                      <a:latin typeface="微軟正黑體" panose="020B0604030504040204" pitchFamily="34" charset="-120"/>
                      <a:ea typeface="微軟正黑體" panose="020B0604030504040204" pitchFamily="34" charset="-120"/>
                      <a:cs typeface="Arial" pitchFamily="34" charset="0"/>
                    </a:rPr>
                    <a:t>年</a:t>
                  </a:r>
                  <a:endParaRPr lang="ko-KR" altLang="en-US" sz="1600" b="1" dirty="0">
                    <a:solidFill>
                      <a:srgbClr val="6997AF"/>
                    </a:solidFill>
                    <a:latin typeface="微軟正黑體" panose="020B0604030504040204" pitchFamily="34" charset="-120"/>
                    <a:cs typeface="Arial" pitchFamily="34" charset="0"/>
                  </a:endParaRPr>
                </a:p>
              </p:txBody>
            </p:sp>
            <p:grpSp>
              <p:nvGrpSpPr>
                <p:cNvPr id="39" name="Group 25"/>
                <p:cNvGrpSpPr/>
                <p:nvPr/>
              </p:nvGrpSpPr>
              <p:grpSpPr>
                <a:xfrm>
                  <a:off x="7711919" y="4323793"/>
                  <a:ext cx="3815600" cy="823179"/>
                  <a:chOff x="5764394" y="3394105"/>
                  <a:chExt cx="2861700" cy="617384"/>
                </a:xfrm>
                <a:solidFill>
                  <a:schemeClr val="accent3"/>
                </a:solidFill>
              </p:grpSpPr>
              <p:sp>
                <p:nvSpPr>
                  <p:cNvPr id="40" name="Round Same Side Corner Rectangle 20"/>
                  <p:cNvSpPr/>
                  <p:nvPr/>
                </p:nvSpPr>
                <p:spPr>
                  <a:xfrm rot="10800000">
                    <a:off x="5764394"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1" name="Round Same Side Corner Rectangle 20"/>
                  <p:cNvSpPr/>
                  <p:nvPr/>
                </p:nvSpPr>
                <p:spPr>
                  <a:xfrm rot="10800000">
                    <a:off x="6050203"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2" name="Round Same Side Corner Rectangle 20"/>
                  <p:cNvSpPr/>
                  <p:nvPr/>
                </p:nvSpPr>
                <p:spPr>
                  <a:xfrm rot="10800000">
                    <a:off x="6336012"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3" name="Round Same Side Corner Rectangle 20"/>
                  <p:cNvSpPr/>
                  <p:nvPr/>
                </p:nvSpPr>
                <p:spPr>
                  <a:xfrm rot="10800000">
                    <a:off x="6621821"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4" name="Round Same Side Corner Rectangle 20"/>
                  <p:cNvSpPr/>
                  <p:nvPr/>
                </p:nvSpPr>
                <p:spPr>
                  <a:xfrm rot="10800000">
                    <a:off x="6907630"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5" name="Round Same Side Corner Rectangle 20"/>
                  <p:cNvSpPr/>
                  <p:nvPr/>
                </p:nvSpPr>
                <p:spPr>
                  <a:xfrm rot="10800000">
                    <a:off x="7193439"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6" name="Round Same Side Corner Rectangle 20"/>
                  <p:cNvSpPr/>
                  <p:nvPr/>
                </p:nvSpPr>
                <p:spPr>
                  <a:xfrm rot="10800000">
                    <a:off x="7479248"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7" name="Round Same Side Corner Rectangle 20"/>
                  <p:cNvSpPr/>
                  <p:nvPr/>
                </p:nvSpPr>
                <p:spPr>
                  <a:xfrm rot="10800000">
                    <a:off x="776505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8" name="Round Same Side Corner Rectangle 20"/>
                  <p:cNvSpPr/>
                  <p:nvPr/>
                </p:nvSpPr>
                <p:spPr>
                  <a:xfrm rot="10800000">
                    <a:off x="8050866"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9" name="Round Same Side Corner Rectangle 20"/>
                  <p:cNvSpPr/>
                  <p:nvPr/>
                </p:nvSpPr>
                <p:spPr>
                  <a:xfrm rot="10800000">
                    <a:off x="833667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grpSp>
            <p:sp>
              <p:nvSpPr>
                <p:cNvPr id="51" name="TextBox 29"/>
                <p:cNvSpPr txBox="1"/>
                <p:nvPr/>
              </p:nvSpPr>
              <p:spPr>
                <a:xfrm>
                  <a:off x="6179351" y="5690420"/>
                  <a:ext cx="1372804" cy="584775"/>
                </a:xfrm>
                <a:prstGeom prst="rect">
                  <a:avLst/>
                </a:prstGeom>
                <a:noFill/>
              </p:spPr>
              <p:txBody>
                <a:bodyPr wrap="none" rtlCol="0">
                  <a:spAutoFit/>
                </a:bodyPr>
                <a:lstStyle/>
                <a:p>
                  <a:r>
                    <a:rPr lang="en-US" altLang="zh-TW" sz="3200" b="1" dirty="0">
                      <a:solidFill>
                        <a:srgbClr val="6997AF"/>
                      </a:solidFill>
                      <a:latin typeface="微軟正黑體" panose="020B0604030504040204" pitchFamily="34" charset="-120"/>
                      <a:ea typeface="微軟正黑體" panose="020B0604030504040204" pitchFamily="34" charset="-120"/>
                      <a:cs typeface="Arial" pitchFamily="34" charset="0"/>
                    </a:rPr>
                    <a:t>111</a:t>
                  </a:r>
                  <a:r>
                    <a:rPr lang="zh-TW" altLang="en-US" sz="3200" b="1" dirty="0">
                      <a:solidFill>
                        <a:srgbClr val="6997AF"/>
                      </a:solidFill>
                      <a:latin typeface="微軟正黑體" panose="020B0604030504040204" pitchFamily="34" charset="-120"/>
                      <a:ea typeface="微軟正黑體" panose="020B0604030504040204" pitchFamily="34" charset="-120"/>
                      <a:cs typeface="Arial" pitchFamily="34" charset="0"/>
                    </a:rPr>
                    <a:t>年</a:t>
                  </a:r>
                  <a:endParaRPr lang="ko-KR" altLang="en-US" sz="1600" b="1" dirty="0">
                    <a:solidFill>
                      <a:srgbClr val="6997AF"/>
                    </a:solidFill>
                    <a:latin typeface="微軟正黑體" panose="020B0604030504040204" pitchFamily="34" charset="-120"/>
                    <a:cs typeface="Arial" pitchFamily="34" charset="0"/>
                  </a:endParaRPr>
                </a:p>
              </p:txBody>
            </p:sp>
            <p:grpSp>
              <p:nvGrpSpPr>
                <p:cNvPr id="52" name="Group 25"/>
                <p:cNvGrpSpPr/>
                <p:nvPr/>
              </p:nvGrpSpPr>
              <p:grpSpPr>
                <a:xfrm>
                  <a:off x="7711919" y="5409342"/>
                  <a:ext cx="3815600" cy="823179"/>
                  <a:chOff x="5764394" y="3394105"/>
                  <a:chExt cx="2861700" cy="617384"/>
                </a:xfrm>
                <a:solidFill>
                  <a:schemeClr val="accent3"/>
                </a:solidFill>
              </p:grpSpPr>
              <p:sp>
                <p:nvSpPr>
                  <p:cNvPr id="53" name="Round Same Side Corner Rectangle 20"/>
                  <p:cNvSpPr/>
                  <p:nvPr/>
                </p:nvSpPr>
                <p:spPr>
                  <a:xfrm rot="10800000">
                    <a:off x="5764394"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4" name="Round Same Side Corner Rectangle 20"/>
                  <p:cNvSpPr/>
                  <p:nvPr/>
                </p:nvSpPr>
                <p:spPr>
                  <a:xfrm rot="10800000">
                    <a:off x="6050203"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5" name="Round Same Side Corner Rectangle 20"/>
                  <p:cNvSpPr/>
                  <p:nvPr/>
                </p:nvSpPr>
                <p:spPr>
                  <a:xfrm rot="10800000">
                    <a:off x="6336012"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6" name="Round Same Side Corner Rectangle 20"/>
                  <p:cNvSpPr/>
                  <p:nvPr/>
                </p:nvSpPr>
                <p:spPr>
                  <a:xfrm rot="10800000">
                    <a:off x="6621821"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7" name="Round Same Side Corner Rectangle 20"/>
                  <p:cNvSpPr/>
                  <p:nvPr/>
                </p:nvSpPr>
                <p:spPr>
                  <a:xfrm rot="10800000">
                    <a:off x="6907630"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8" name="Round Same Side Corner Rectangle 20"/>
                  <p:cNvSpPr/>
                  <p:nvPr/>
                </p:nvSpPr>
                <p:spPr>
                  <a:xfrm rot="10800000">
                    <a:off x="7193439"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9" name="Round Same Side Corner Rectangle 20"/>
                  <p:cNvSpPr/>
                  <p:nvPr/>
                </p:nvSpPr>
                <p:spPr>
                  <a:xfrm rot="10800000">
                    <a:off x="7479248"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0" name="Round Same Side Corner Rectangle 20"/>
                  <p:cNvSpPr/>
                  <p:nvPr/>
                </p:nvSpPr>
                <p:spPr>
                  <a:xfrm rot="10800000">
                    <a:off x="776505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1" name="Round Same Side Corner Rectangle 20"/>
                  <p:cNvSpPr/>
                  <p:nvPr/>
                </p:nvSpPr>
                <p:spPr>
                  <a:xfrm rot="10800000">
                    <a:off x="8050866"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2" name="Round Same Side Corner Rectangle 20"/>
                  <p:cNvSpPr/>
                  <p:nvPr/>
                </p:nvSpPr>
                <p:spPr>
                  <a:xfrm rot="10800000">
                    <a:off x="833667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grpSp>
          </p:grpSp>
          <p:pic>
            <p:nvPicPr>
              <p:cNvPr id="69" name="圖片 68"/>
              <p:cNvPicPr>
                <a:picLocks noChangeAspect="1"/>
              </p:cNvPicPr>
              <p:nvPr/>
            </p:nvPicPr>
            <p:blipFill rotWithShape="1">
              <a:blip r:embed="rId4"/>
              <a:srcRect l="50001" b="1393"/>
              <a:stretch/>
            </p:blipFill>
            <p:spPr>
              <a:xfrm>
                <a:off x="8065133" y="3708274"/>
                <a:ext cx="188992" cy="825022"/>
              </a:xfrm>
              <a:prstGeom prst="rect">
                <a:avLst/>
              </a:prstGeom>
            </p:spPr>
          </p:pic>
        </p:grpSp>
        <p:pic>
          <p:nvPicPr>
            <p:cNvPr id="70" name="圖片 69"/>
            <p:cNvPicPr>
              <a:picLocks noChangeAspect="1"/>
            </p:cNvPicPr>
            <p:nvPr/>
          </p:nvPicPr>
          <p:blipFill rotWithShape="1">
            <a:blip r:embed="rId4"/>
            <a:srcRect l="50001" b="1393"/>
            <a:stretch/>
          </p:blipFill>
          <p:spPr>
            <a:xfrm>
              <a:off x="8803981" y="4801439"/>
              <a:ext cx="188992" cy="822170"/>
            </a:xfrm>
            <a:prstGeom prst="rect">
              <a:avLst/>
            </a:prstGeom>
          </p:spPr>
        </p:pic>
      </p:grpSp>
      <p:sp>
        <p:nvSpPr>
          <p:cNvPr id="71" name="投影片編號版面配置區 70"/>
          <p:cNvSpPr>
            <a:spLocks noGrp="1"/>
          </p:cNvSpPr>
          <p:nvPr>
            <p:ph type="sldNum" sz="quarter" idx="14"/>
          </p:nvPr>
        </p:nvSpPr>
        <p:spPr/>
        <p:txBody>
          <a:bodyPr/>
          <a:lstStyle/>
          <a:p>
            <a:fld id="{13E0A09B-946E-44A7-B1A7-6D2C280D592B}" type="slidenum">
              <a:rPr lang="zh-TW" altLang="en-US" smtClean="0"/>
              <a:pPr/>
              <a:t>11</a:t>
            </a:fld>
            <a:endParaRPr lang="zh-TW" altLang="en-US"/>
          </a:p>
        </p:txBody>
      </p:sp>
      <p:sp>
        <p:nvSpPr>
          <p:cNvPr id="15" name="文字方塊 14"/>
          <p:cNvSpPr txBox="1"/>
          <p:nvPr/>
        </p:nvSpPr>
        <p:spPr>
          <a:xfrm>
            <a:off x="481332" y="3033873"/>
            <a:ext cx="2448645" cy="2308324"/>
          </a:xfrm>
          <a:prstGeom prst="rect">
            <a:avLst/>
          </a:prstGeom>
          <a:noFill/>
        </p:spPr>
        <p:txBody>
          <a:bodyPr wrap="square" rtlCol="0">
            <a:spAutoFit/>
          </a:bodyPr>
          <a:lstStyle/>
          <a:p>
            <a:pPr algn="just"/>
            <a:r>
              <a:rPr lang="zh-TW" altLang="en-US" b="1" dirty="0" smtClean="0">
                <a:solidFill>
                  <a:srgbClr val="404040"/>
                </a:solidFill>
                <a:latin typeface="微軟正黑體" panose="020B0604030504040204" pitchFamily="34" charset="-120"/>
                <a:ea typeface="微軟正黑體" panose="020B0604030504040204" pitchFamily="34" charset="-120"/>
              </a:rPr>
              <a:t>依第</a:t>
            </a:r>
            <a:r>
              <a:rPr lang="en-US" altLang="zh-TW" b="1" dirty="0" smtClean="0">
                <a:solidFill>
                  <a:srgbClr val="404040"/>
                </a:solidFill>
                <a:latin typeface="微軟正黑體" panose="020B0604030504040204" pitchFamily="34" charset="-120"/>
                <a:ea typeface="微軟正黑體" panose="020B0604030504040204" pitchFamily="34" charset="-120"/>
              </a:rPr>
              <a:t>23</a:t>
            </a:r>
            <a:r>
              <a:rPr lang="zh-TW" altLang="en-US" b="1" dirty="0" smtClean="0">
                <a:solidFill>
                  <a:srgbClr val="404040"/>
                </a:solidFill>
                <a:latin typeface="微軟正黑體" panose="020B0604030504040204" pitchFamily="34" charset="-120"/>
                <a:ea typeface="微軟正黑體" panose="020B0604030504040204" pitchFamily="34" charset="-120"/>
              </a:rPr>
              <a:t>號一般性建議第</a:t>
            </a:r>
            <a:r>
              <a:rPr lang="en-US" altLang="zh-TW" b="1" dirty="0" smtClean="0">
                <a:solidFill>
                  <a:srgbClr val="404040"/>
                </a:solidFill>
                <a:latin typeface="微軟正黑體" panose="020B0604030504040204" pitchFamily="34" charset="-120"/>
                <a:ea typeface="微軟正黑體" panose="020B0604030504040204" pitchFamily="34" charset="-120"/>
              </a:rPr>
              <a:t>28</a:t>
            </a:r>
            <a:r>
              <a:rPr lang="zh-TW" altLang="en-US" b="1" dirty="0" smtClean="0">
                <a:solidFill>
                  <a:srgbClr val="404040"/>
                </a:solidFill>
                <a:latin typeface="微軟正黑體" panose="020B0604030504040204" pitchFamily="34" charset="-120"/>
                <a:ea typeface="微軟正黑體" panose="020B0604030504040204" pitchFamily="34" charset="-120"/>
              </a:rPr>
              <a:t>、</a:t>
            </a:r>
            <a:r>
              <a:rPr lang="en-US" altLang="zh-TW" b="1" dirty="0" smtClean="0">
                <a:solidFill>
                  <a:srgbClr val="404040"/>
                </a:solidFill>
                <a:latin typeface="微軟正黑體" panose="020B0604030504040204" pitchFamily="34" charset="-120"/>
                <a:ea typeface="微軟正黑體" panose="020B0604030504040204" pitchFamily="34" charset="-120"/>
              </a:rPr>
              <a:t>29</a:t>
            </a:r>
            <a:r>
              <a:rPr lang="zh-TW" altLang="en-US" b="1" dirty="0" smtClean="0">
                <a:solidFill>
                  <a:srgbClr val="404040"/>
                </a:solidFill>
                <a:latin typeface="微軟正黑體" panose="020B0604030504040204" pitchFamily="34" charset="-120"/>
                <a:ea typeface="微軟正黑體" panose="020B0604030504040204" pitchFamily="34" charset="-120"/>
              </a:rPr>
              <a:t>段：</a:t>
            </a:r>
            <a:r>
              <a:rPr lang="zh-TW" altLang="en-US" dirty="0">
                <a:solidFill>
                  <a:srgbClr val="404040"/>
                </a:solidFill>
                <a:latin typeface="微軟正黑體" panose="020B0604030504040204" pitchFamily="34" charset="-120"/>
                <a:ea typeface="微軟正黑體" panose="020B0604030504040204" pitchFamily="34" charset="-120"/>
              </a:rPr>
              <a:t>確保任命婦女或與男性平等的條件下優先考慮女性，擔任政府諮詢機構的</a:t>
            </a:r>
            <a:r>
              <a:rPr lang="zh-TW" altLang="en-US" dirty="0" smtClean="0">
                <a:solidFill>
                  <a:srgbClr val="404040"/>
                </a:solidFill>
                <a:latin typeface="微軟正黑體" panose="020B0604030504040204" pitchFamily="34" charset="-120"/>
                <a:ea typeface="微軟正黑體" panose="020B0604030504040204" pitchFamily="34" charset="-120"/>
              </a:rPr>
              <a:t>職務，改變</a:t>
            </a:r>
            <a:r>
              <a:rPr lang="zh-TW" altLang="en-US" dirty="0">
                <a:solidFill>
                  <a:srgbClr val="404040"/>
                </a:solidFill>
                <a:latin typeface="微軟正黑體" panose="020B0604030504040204" pitchFamily="34" charset="-120"/>
                <a:ea typeface="微軟正黑體" panose="020B0604030504040204" pitchFamily="34" charset="-120"/>
              </a:rPr>
              <a:t>歧視或阻礙婦女參與政治和公眾事務的</a:t>
            </a:r>
            <a:r>
              <a:rPr lang="zh-TW" altLang="en-US" dirty="0" smtClean="0">
                <a:solidFill>
                  <a:srgbClr val="404040"/>
                </a:solidFill>
                <a:latin typeface="微軟正黑體" panose="020B0604030504040204" pitchFamily="34" charset="-120"/>
                <a:ea typeface="微軟正黑體" panose="020B0604030504040204" pitchFamily="34" charset="-120"/>
              </a:rPr>
              <a:t>態度。</a:t>
            </a:r>
            <a:endParaRPr lang="zh-TW" altLang="en-US" dirty="0">
              <a:latin typeface="微軟正黑體" panose="020B0604030504040204" pitchFamily="34" charset="-120"/>
              <a:ea typeface="微軟正黑體" panose="020B0604030504040204" pitchFamily="34" charset="-120"/>
            </a:endParaRPr>
          </a:p>
        </p:txBody>
      </p:sp>
      <p:grpSp>
        <p:nvGrpSpPr>
          <p:cNvPr id="72" name="群組 71"/>
          <p:cNvGrpSpPr/>
          <p:nvPr/>
        </p:nvGrpSpPr>
        <p:grpSpPr>
          <a:xfrm>
            <a:off x="234835" y="2125513"/>
            <a:ext cx="880378" cy="861774"/>
            <a:chOff x="1777991" y="4707588"/>
            <a:chExt cx="880378" cy="861774"/>
          </a:xfrm>
        </p:grpSpPr>
        <p:sp>
          <p:nvSpPr>
            <p:cNvPr id="73" name="Isosceles Triangle 6"/>
            <p:cNvSpPr/>
            <p:nvPr/>
          </p:nvSpPr>
          <p:spPr>
            <a:xfrm>
              <a:off x="2128985" y="5113616"/>
              <a:ext cx="470183"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74" name="文字方塊 73"/>
            <p:cNvSpPr txBox="1"/>
            <p:nvPr/>
          </p:nvSpPr>
          <p:spPr>
            <a:xfrm>
              <a:off x="1777991" y="4707588"/>
              <a:ext cx="880378" cy="861774"/>
            </a:xfrm>
            <a:prstGeom prst="rect">
              <a:avLst/>
            </a:prstGeom>
            <a:noFill/>
          </p:spPr>
          <p:txBody>
            <a:bodyPr wrap="square" rtlCol="0">
              <a:spAutoFit/>
            </a:bodyPr>
            <a:lstStyle/>
            <a:p>
              <a:r>
                <a:rPr lang="en-US" altLang="zh-TW" sz="1400" b="1" dirty="0" smtClean="0">
                  <a:solidFill>
                    <a:srgbClr val="404040"/>
                  </a:solidFill>
                  <a:latin typeface="微軟正黑體" panose="020B0604030504040204" pitchFamily="34" charset="-120"/>
                  <a:ea typeface="微軟正黑體" panose="020B0604030504040204" pitchFamily="34" charset="-120"/>
                </a:rPr>
                <a:t>CEDAW</a:t>
              </a:r>
              <a:r>
                <a:rPr lang="zh-TW" altLang="en-US" b="1" dirty="0" smtClean="0">
                  <a:solidFill>
                    <a:srgbClr val="404040"/>
                  </a:solidFill>
                  <a:latin typeface="微軟正黑體" panose="020B0604030504040204" pitchFamily="34" charset="-120"/>
                  <a:ea typeface="微軟正黑體" panose="020B0604030504040204" pitchFamily="34" charset="-120"/>
                </a:rPr>
                <a:t>一般性建議</a:t>
              </a:r>
              <a:endParaRPr lang="zh-TW" altLang="en-US" b="1" dirty="0">
                <a:solidFill>
                  <a:srgbClr val="404040"/>
                </a:solidFill>
                <a:latin typeface="微軟正黑體" panose="020B0604030504040204" pitchFamily="34" charset="-120"/>
                <a:ea typeface="微軟正黑體" panose="020B0604030504040204" pitchFamily="34" charset="-120"/>
              </a:endParaRPr>
            </a:p>
          </p:txBody>
        </p:sp>
      </p:grpSp>
      <p:sp>
        <p:nvSpPr>
          <p:cNvPr id="75" name="文字方塊 74"/>
          <p:cNvSpPr txBox="1"/>
          <p:nvPr/>
        </p:nvSpPr>
        <p:spPr>
          <a:xfrm>
            <a:off x="234835" y="969421"/>
            <a:ext cx="2699541" cy="400110"/>
          </a:xfrm>
          <a:prstGeom prst="rect">
            <a:avLst/>
          </a:prstGeom>
          <a:solidFill>
            <a:schemeClr val="accent1">
              <a:lumMod val="40000"/>
              <a:lumOff val="60000"/>
            </a:schemeClr>
          </a:solidFill>
        </p:spPr>
        <p:txBody>
          <a:bodyPr wrap="square" lIns="0" rIns="0" rtlCol="0">
            <a:spAutoFit/>
          </a:bodyPr>
          <a:lstStyle/>
          <a:p>
            <a:pPr algn="ctr"/>
            <a:r>
              <a:rPr lang="zh-TW" altLang="en-US" sz="2000" b="1" dirty="0" smtClean="0">
                <a:solidFill>
                  <a:srgbClr val="404040"/>
                </a:solidFill>
                <a:latin typeface="微軟正黑體" panose="020B0604030504040204" pitchFamily="34" charset="-120"/>
                <a:ea typeface="微軟正黑體" panose="020B0604030504040204" pitchFamily="34" charset="-120"/>
              </a:rPr>
              <a:t>原因分析：類型一</a:t>
            </a:r>
            <a:endParaRPr lang="zh-TW" altLang="en-US" sz="2000" b="1" dirty="0">
              <a:solidFill>
                <a:srgbClr val="40404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635639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本府現況</a:t>
            </a:r>
            <a:r>
              <a:rPr lang="en-US" altLang="zh-TW" b="1" dirty="0">
                <a:solidFill>
                  <a:srgbClr val="002060"/>
                </a:solidFill>
                <a:latin typeface="微軟正黑體" panose="020B0604030504040204" pitchFamily="34" charset="-120"/>
                <a:ea typeface="微軟正黑體" panose="020B0604030504040204" pitchFamily="34" charset="-120"/>
              </a:rPr>
              <a:t>(</a:t>
            </a:r>
            <a:r>
              <a:rPr lang="zh-TW" altLang="en-US" b="1" dirty="0">
                <a:solidFill>
                  <a:srgbClr val="002060"/>
                </a:solidFill>
                <a:latin typeface="微軟正黑體" panose="020B0604030504040204" pitchFamily="34" charset="-120"/>
                <a:ea typeface="微軟正黑體" panose="020B0604030504040204" pitchFamily="34" charset="-120"/>
              </a:rPr>
              <a:t>含案例分析</a:t>
            </a:r>
            <a:r>
              <a:rPr lang="en-US" altLang="zh-TW" b="1" dirty="0">
                <a:solidFill>
                  <a:srgbClr val="002060"/>
                </a:solidFill>
                <a:latin typeface="微軟正黑體" panose="020B0604030504040204" pitchFamily="34" charset="-120"/>
                <a:ea typeface="微軟正黑體" panose="020B0604030504040204" pitchFamily="34" charset="-120"/>
              </a:rPr>
              <a:t>)</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32" name="Text Placeholder 2"/>
          <p:cNvSpPr txBox="1">
            <a:spLocks/>
          </p:cNvSpPr>
          <p:nvPr/>
        </p:nvSpPr>
        <p:spPr>
          <a:xfrm>
            <a:off x="0" y="938289"/>
            <a:ext cx="12192000"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grpSp>
        <p:nvGrpSpPr>
          <p:cNvPr id="36" name="群組 35"/>
          <p:cNvGrpSpPr/>
          <p:nvPr/>
        </p:nvGrpSpPr>
        <p:grpSpPr>
          <a:xfrm>
            <a:off x="832320" y="1872189"/>
            <a:ext cx="11259601" cy="3900625"/>
            <a:chOff x="1200814" y="2313188"/>
            <a:chExt cx="11259600" cy="3900625"/>
          </a:xfrm>
        </p:grpSpPr>
        <p:grpSp>
          <p:nvGrpSpPr>
            <p:cNvPr id="4" name="Group 3"/>
            <p:cNvGrpSpPr/>
            <p:nvPr/>
          </p:nvGrpSpPr>
          <p:grpSpPr>
            <a:xfrm>
              <a:off x="1200814" y="2337015"/>
              <a:ext cx="11259600" cy="3876798"/>
              <a:chOff x="1714544" y="844612"/>
              <a:chExt cx="8974634" cy="3090059"/>
            </a:xfrm>
          </p:grpSpPr>
          <p:sp>
            <p:nvSpPr>
              <p:cNvPr id="6" name="Freeform 5"/>
              <p:cNvSpPr/>
              <p:nvPr/>
            </p:nvSpPr>
            <p:spPr>
              <a:xfrm>
                <a:off x="1714544" y="2434166"/>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8" name="L-Shape 7"/>
              <p:cNvSpPr/>
              <p:nvPr/>
            </p:nvSpPr>
            <p:spPr>
              <a:xfrm rot="5400000">
                <a:off x="3809576" y="1349828"/>
                <a:ext cx="1310353" cy="2099073"/>
              </a:xfrm>
              <a:prstGeom prst="corner">
                <a:avLst>
                  <a:gd name="adj1" fmla="val 16120"/>
                  <a:gd name="adj2" fmla="val 16110"/>
                </a:avLst>
              </a:prstGeom>
              <a:solidFill>
                <a:schemeClr val="accent3"/>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a:off x="3810138" y="1915610"/>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10" name="Isosceles Triangle 9"/>
              <p:cNvSpPr/>
              <p:nvPr/>
            </p:nvSpPr>
            <p:spPr>
              <a:xfrm>
                <a:off x="5191306" y="1209490"/>
                <a:ext cx="322983" cy="322983"/>
              </a:xfrm>
              <a:prstGeom prst="triangle">
                <a:avLst>
                  <a:gd name="adj" fmla="val 100000"/>
                </a:avLst>
              </a:prstGeom>
              <a:solidFill>
                <a:schemeClr val="accent3"/>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L-Shape 10"/>
              <p:cNvSpPr/>
              <p:nvPr/>
            </p:nvSpPr>
            <p:spPr>
              <a:xfrm rot="5400000">
                <a:off x="7554501" y="-581889"/>
                <a:ext cx="1240176" cy="5029177"/>
              </a:xfrm>
              <a:prstGeom prst="corner">
                <a:avLst>
                  <a:gd name="adj1" fmla="val 16120"/>
                  <a:gd name="adj2" fmla="val 16110"/>
                </a:avLst>
              </a:prstGeom>
              <a:solidFill>
                <a:schemeClr val="accent4"/>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a:off x="5905732" y="1397053"/>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13" name="Isosceles Triangle 12"/>
              <p:cNvSpPr/>
              <p:nvPr/>
            </p:nvSpPr>
            <p:spPr>
              <a:xfrm>
                <a:off x="10366195" y="844612"/>
                <a:ext cx="322983" cy="322983"/>
              </a:xfrm>
              <a:prstGeom prst="triangle">
                <a:avLst>
                  <a:gd name="adj" fmla="val 100000"/>
                </a:avLst>
              </a:prstGeom>
              <a:solidFill>
                <a:schemeClr val="accent4"/>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34" name="TextBox 19"/>
            <p:cNvSpPr txBox="1"/>
            <p:nvPr/>
          </p:nvSpPr>
          <p:spPr>
            <a:xfrm>
              <a:off x="4225510" y="2956384"/>
              <a:ext cx="863243" cy="461665"/>
            </a:xfrm>
            <a:prstGeom prst="rect">
              <a:avLst/>
            </a:prstGeom>
            <a:noFill/>
          </p:spPr>
          <p:txBody>
            <a:bodyPr wrap="square" rtlCol="0">
              <a:spAutoFit/>
            </a:bodyPr>
            <a:lstStyle/>
            <a:p>
              <a:r>
                <a:rPr lang="zh-TW" altLang="en-US" sz="2400" dirty="0">
                  <a:solidFill>
                    <a:srgbClr val="5D739A"/>
                  </a:solidFill>
                  <a:latin typeface="微軟正黑體" panose="020B0604030504040204" pitchFamily="34" charset="-120"/>
                  <a:ea typeface="微軟正黑體" panose="020B0604030504040204" pitchFamily="34" charset="-120"/>
                  <a:cs typeface="Arial" pitchFamily="34" charset="0"/>
                </a:rPr>
                <a:t>策略</a:t>
              </a:r>
              <a:endParaRPr lang="ko-KR" altLang="en-US" sz="2400" dirty="0">
                <a:solidFill>
                  <a:srgbClr val="5D739A"/>
                </a:solidFill>
                <a:latin typeface="微軟正黑體" panose="020B0604030504040204" pitchFamily="34" charset="-120"/>
                <a:cs typeface="Arial" pitchFamily="34" charset="0"/>
              </a:endParaRPr>
            </a:p>
          </p:txBody>
        </p:sp>
        <p:sp>
          <p:nvSpPr>
            <p:cNvPr id="35" name="TextBox 19"/>
            <p:cNvSpPr txBox="1"/>
            <p:nvPr/>
          </p:nvSpPr>
          <p:spPr>
            <a:xfrm>
              <a:off x="8127197" y="2313188"/>
              <a:ext cx="1423917" cy="461665"/>
            </a:xfrm>
            <a:prstGeom prst="rect">
              <a:avLst/>
            </a:prstGeom>
            <a:noFill/>
          </p:spPr>
          <p:txBody>
            <a:bodyPr wrap="square" rtlCol="0">
              <a:spAutoFit/>
            </a:bodyPr>
            <a:lstStyle/>
            <a:p>
              <a:r>
                <a:rPr lang="zh-TW" altLang="en-US" sz="2400" dirty="0">
                  <a:solidFill>
                    <a:srgbClr val="6997AF"/>
                  </a:solidFill>
                  <a:latin typeface="微軟正黑體" panose="020B0604030504040204" pitchFamily="34" charset="-120"/>
                  <a:ea typeface="微軟正黑體" panose="020B0604030504040204" pitchFamily="34" charset="-120"/>
                  <a:cs typeface="Arial" pitchFamily="34" charset="0"/>
                </a:rPr>
                <a:t>改善情形</a:t>
              </a:r>
              <a:endParaRPr lang="ko-KR" altLang="en-US" sz="2400" dirty="0">
                <a:solidFill>
                  <a:srgbClr val="6997AF"/>
                </a:solidFill>
                <a:latin typeface="微軟正黑體" panose="020B0604030504040204" pitchFamily="34" charset="-120"/>
                <a:cs typeface="Arial" pitchFamily="34" charset="0"/>
              </a:endParaRPr>
            </a:p>
          </p:txBody>
        </p:sp>
      </p:grpSp>
      <p:sp>
        <p:nvSpPr>
          <p:cNvPr id="38" name="矩形 37"/>
          <p:cNvSpPr/>
          <p:nvPr/>
        </p:nvSpPr>
        <p:spPr>
          <a:xfrm>
            <a:off x="3197451" y="3290337"/>
            <a:ext cx="2368188" cy="1323439"/>
          </a:xfrm>
          <a:prstGeom prst="rect">
            <a:avLst/>
          </a:prstGeom>
          <a:ln>
            <a:noFill/>
          </a:ln>
        </p:spPr>
        <p:txBody>
          <a:bodyPr wrap="square">
            <a:spAutoFit/>
          </a:bodyPr>
          <a:lstStyle/>
          <a:p>
            <a:pPr algn="just"/>
            <a:r>
              <a:rPr lang="zh-TW" altLang="en-US" sz="2000" dirty="0">
                <a:latin typeface="微軟正黑體" panose="020B0604030504040204" pitchFamily="34" charset="-120"/>
                <a:ea typeface="微軟正黑體" panose="020B0604030504040204" pitchFamily="34" charset="-120"/>
              </a:rPr>
              <a:t>函請相關機關團體協助推派次屆代表時注意性別比例衡平性。</a:t>
            </a:r>
          </a:p>
        </p:txBody>
      </p:sp>
      <p:sp>
        <p:nvSpPr>
          <p:cNvPr id="50" name="矩形 49"/>
          <p:cNvSpPr/>
          <p:nvPr/>
        </p:nvSpPr>
        <p:spPr>
          <a:xfrm>
            <a:off x="6007387" y="2705806"/>
            <a:ext cx="6213680" cy="707886"/>
          </a:xfrm>
          <a:prstGeom prst="rect">
            <a:avLst/>
          </a:prstGeom>
        </p:spPr>
        <p:txBody>
          <a:bodyPr wrap="square">
            <a:spAutoFit/>
          </a:bodyPr>
          <a:lstStyle/>
          <a:p>
            <a:pPr algn="just"/>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108</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年女性委員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(26.09%)</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，男性委員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17</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(73.91%)</a:t>
            </a:r>
          </a:p>
          <a:p>
            <a:pPr algn="just"/>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年女性委員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9</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(39.13%)</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，男性委員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14</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(60.87%)</a:t>
            </a:r>
            <a:endParaRPr lang="zh-TW" altLang="en-US" sz="2000" dirty="0">
              <a:latin typeface="微軟正黑體" panose="020B0604030504040204" pitchFamily="34" charset="-120"/>
              <a:ea typeface="微軟正黑體" panose="020B0604030504040204" pitchFamily="34" charset="-120"/>
            </a:endParaRPr>
          </a:p>
        </p:txBody>
      </p:sp>
      <p:grpSp>
        <p:nvGrpSpPr>
          <p:cNvPr id="65" name="群組 64"/>
          <p:cNvGrpSpPr/>
          <p:nvPr/>
        </p:nvGrpSpPr>
        <p:grpSpPr>
          <a:xfrm>
            <a:off x="11106432" y="4957583"/>
            <a:ext cx="729978" cy="773364"/>
            <a:chOff x="6950629" y="2049017"/>
            <a:chExt cx="928776" cy="951327"/>
          </a:xfrm>
          <a:solidFill>
            <a:srgbClr val="FFC000"/>
          </a:solidFill>
        </p:grpSpPr>
        <p:sp>
          <p:nvSpPr>
            <p:cNvPr id="66" name="MH_SubTitle_3">
              <a:extLst>
                <a:ext uri="{FF2B5EF4-FFF2-40B4-BE49-F238E27FC236}">
                  <a16:creationId xmlns:a16="http://schemas.microsoft.com/office/drawing/2014/main" id="{85A23BA6-3562-4EAF-95F9-1FFB539BB3BC}"/>
                </a:ext>
              </a:extLst>
            </p:cNvPr>
            <p:cNvSpPr>
              <a:spLocks/>
            </p:cNvSpPr>
            <p:nvPr>
              <p:custDataLst>
                <p:tags r:id="rId1"/>
              </p:custDataLst>
            </p:nvPr>
          </p:nvSpPr>
          <p:spPr bwMode="auto">
            <a:xfrm>
              <a:off x="6950629" y="2049017"/>
              <a:ext cx="928776" cy="951327"/>
            </a:xfrm>
            <a:custGeom>
              <a:avLst/>
              <a:gdLst>
                <a:gd name="T0" fmla="*/ 192 w 588"/>
                <a:gd name="T1" fmla="*/ 2 h 595"/>
                <a:gd name="T2" fmla="*/ 327 w 588"/>
                <a:gd name="T3" fmla="*/ 85 h 595"/>
                <a:gd name="T4" fmla="*/ 505 w 588"/>
                <a:gd name="T5" fmla="*/ 70 h 595"/>
                <a:gd name="T6" fmla="*/ 529 w 588"/>
                <a:gd name="T7" fmla="*/ 67 h 595"/>
                <a:gd name="T8" fmla="*/ 544 w 588"/>
                <a:gd name="T9" fmla="*/ 82 h 595"/>
                <a:gd name="T10" fmla="*/ 547 w 588"/>
                <a:gd name="T11" fmla="*/ 86 h 595"/>
                <a:gd name="T12" fmla="*/ 549 w 588"/>
                <a:gd name="T13" fmla="*/ 90 h 595"/>
                <a:gd name="T14" fmla="*/ 551 w 588"/>
                <a:gd name="T15" fmla="*/ 95 h 595"/>
                <a:gd name="T16" fmla="*/ 552 w 588"/>
                <a:gd name="T17" fmla="*/ 101 h 595"/>
                <a:gd name="T18" fmla="*/ 553 w 588"/>
                <a:gd name="T19" fmla="*/ 106 h 595"/>
                <a:gd name="T20" fmla="*/ 552 w 588"/>
                <a:gd name="T21" fmla="*/ 111 h 595"/>
                <a:gd name="T22" fmla="*/ 551 w 588"/>
                <a:gd name="T23" fmla="*/ 118 h 595"/>
                <a:gd name="T24" fmla="*/ 516 w 588"/>
                <a:gd name="T25" fmla="*/ 292 h 595"/>
                <a:gd name="T26" fmla="*/ 581 w 588"/>
                <a:gd name="T27" fmla="*/ 445 h 595"/>
                <a:gd name="T28" fmla="*/ 416 w 588"/>
                <a:gd name="T29" fmla="*/ 466 h 595"/>
                <a:gd name="T30" fmla="*/ 283 w 588"/>
                <a:gd name="T31" fmla="*/ 583 h 595"/>
                <a:gd name="T32" fmla="*/ 279 w 588"/>
                <a:gd name="T33" fmla="*/ 587 h 595"/>
                <a:gd name="T34" fmla="*/ 275 w 588"/>
                <a:gd name="T35" fmla="*/ 589 h 595"/>
                <a:gd name="T36" fmla="*/ 271 w 588"/>
                <a:gd name="T37" fmla="*/ 592 h 595"/>
                <a:gd name="T38" fmla="*/ 265 w 588"/>
                <a:gd name="T39" fmla="*/ 594 h 595"/>
                <a:gd name="T40" fmla="*/ 260 w 588"/>
                <a:gd name="T41" fmla="*/ 595 h 595"/>
                <a:gd name="T42" fmla="*/ 255 w 588"/>
                <a:gd name="T43" fmla="*/ 595 h 595"/>
                <a:gd name="T44" fmla="*/ 250 w 588"/>
                <a:gd name="T45" fmla="*/ 595 h 595"/>
                <a:gd name="T46" fmla="*/ 244 w 588"/>
                <a:gd name="T47" fmla="*/ 594 h 595"/>
                <a:gd name="T48" fmla="*/ 239 w 588"/>
                <a:gd name="T49" fmla="*/ 592 h 595"/>
                <a:gd name="T50" fmla="*/ 235 w 588"/>
                <a:gd name="T51" fmla="*/ 589 h 595"/>
                <a:gd name="T52" fmla="*/ 231 w 588"/>
                <a:gd name="T53" fmla="*/ 586 h 595"/>
                <a:gd name="T54" fmla="*/ 227 w 588"/>
                <a:gd name="T55" fmla="*/ 583 h 595"/>
                <a:gd name="T56" fmla="*/ 220 w 588"/>
                <a:gd name="T57" fmla="*/ 574 h 595"/>
                <a:gd name="T58" fmla="*/ 218 w 588"/>
                <a:gd name="T59" fmla="*/ 567 h 595"/>
                <a:gd name="T60" fmla="*/ 142 w 588"/>
                <a:gd name="T61" fmla="*/ 406 h 595"/>
                <a:gd name="T62" fmla="*/ 2 w 588"/>
                <a:gd name="T63" fmla="*/ 330 h 595"/>
                <a:gd name="T64" fmla="*/ 6 w 588"/>
                <a:gd name="T65" fmla="*/ 302 h 595"/>
                <a:gd name="T66" fmla="*/ 72 w 588"/>
                <a:gd name="T67" fmla="*/ 249 h 595"/>
                <a:gd name="T68" fmla="*/ 141 w 588"/>
                <a:gd name="T69" fmla="*/ 191 h 595"/>
                <a:gd name="T70" fmla="*/ 156 w 588"/>
                <a:gd name="T71" fmla="*/ 102 h 595"/>
                <a:gd name="T72" fmla="*/ 169 w 588"/>
                <a:gd name="T73" fmla="*/ 19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88" h="595">
                  <a:moveTo>
                    <a:pt x="169" y="19"/>
                  </a:moveTo>
                  <a:cubicBezTo>
                    <a:pt x="174" y="10"/>
                    <a:pt x="182" y="4"/>
                    <a:pt x="192" y="2"/>
                  </a:cubicBezTo>
                  <a:cubicBezTo>
                    <a:pt x="199" y="0"/>
                    <a:pt x="211" y="0"/>
                    <a:pt x="223" y="9"/>
                  </a:cubicBezTo>
                  <a:cubicBezTo>
                    <a:pt x="259" y="34"/>
                    <a:pt x="293" y="59"/>
                    <a:pt x="327" y="85"/>
                  </a:cubicBezTo>
                  <a:cubicBezTo>
                    <a:pt x="338" y="93"/>
                    <a:pt x="362" y="98"/>
                    <a:pt x="377" y="95"/>
                  </a:cubicBezTo>
                  <a:cubicBezTo>
                    <a:pt x="417" y="86"/>
                    <a:pt x="459" y="77"/>
                    <a:pt x="505" y="70"/>
                  </a:cubicBezTo>
                  <a:cubicBezTo>
                    <a:pt x="512" y="69"/>
                    <a:pt x="518" y="69"/>
                    <a:pt x="524" y="70"/>
                  </a:cubicBezTo>
                  <a:cubicBezTo>
                    <a:pt x="529" y="67"/>
                    <a:pt x="529" y="67"/>
                    <a:pt x="529" y="67"/>
                  </a:cubicBezTo>
                  <a:cubicBezTo>
                    <a:pt x="542" y="80"/>
                    <a:pt x="542" y="80"/>
                    <a:pt x="542" y="80"/>
                  </a:cubicBezTo>
                  <a:cubicBezTo>
                    <a:pt x="543" y="81"/>
                    <a:pt x="543" y="81"/>
                    <a:pt x="544" y="82"/>
                  </a:cubicBezTo>
                  <a:cubicBezTo>
                    <a:pt x="544" y="82"/>
                    <a:pt x="545" y="83"/>
                    <a:pt x="546" y="84"/>
                  </a:cubicBezTo>
                  <a:cubicBezTo>
                    <a:pt x="546" y="85"/>
                    <a:pt x="546" y="85"/>
                    <a:pt x="547" y="86"/>
                  </a:cubicBezTo>
                  <a:cubicBezTo>
                    <a:pt x="547" y="87"/>
                    <a:pt x="548" y="88"/>
                    <a:pt x="548" y="89"/>
                  </a:cubicBezTo>
                  <a:cubicBezTo>
                    <a:pt x="549" y="89"/>
                    <a:pt x="549" y="90"/>
                    <a:pt x="549" y="90"/>
                  </a:cubicBezTo>
                  <a:cubicBezTo>
                    <a:pt x="550" y="91"/>
                    <a:pt x="550" y="92"/>
                    <a:pt x="551" y="93"/>
                  </a:cubicBezTo>
                  <a:cubicBezTo>
                    <a:pt x="551" y="94"/>
                    <a:pt x="551" y="95"/>
                    <a:pt x="551" y="95"/>
                  </a:cubicBezTo>
                  <a:cubicBezTo>
                    <a:pt x="552" y="96"/>
                    <a:pt x="552" y="97"/>
                    <a:pt x="552" y="98"/>
                  </a:cubicBezTo>
                  <a:cubicBezTo>
                    <a:pt x="552" y="99"/>
                    <a:pt x="552" y="100"/>
                    <a:pt x="552" y="101"/>
                  </a:cubicBezTo>
                  <a:cubicBezTo>
                    <a:pt x="553" y="102"/>
                    <a:pt x="553" y="103"/>
                    <a:pt x="553" y="103"/>
                  </a:cubicBezTo>
                  <a:cubicBezTo>
                    <a:pt x="553" y="104"/>
                    <a:pt x="553" y="105"/>
                    <a:pt x="553" y="106"/>
                  </a:cubicBezTo>
                  <a:cubicBezTo>
                    <a:pt x="553" y="107"/>
                    <a:pt x="553" y="108"/>
                    <a:pt x="553" y="109"/>
                  </a:cubicBezTo>
                  <a:cubicBezTo>
                    <a:pt x="553" y="109"/>
                    <a:pt x="553" y="110"/>
                    <a:pt x="552" y="111"/>
                  </a:cubicBezTo>
                  <a:cubicBezTo>
                    <a:pt x="552" y="112"/>
                    <a:pt x="552" y="113"/>
                    <a:pt x="552" y="114"/>
                  </a:cubicBezTo>
                  <a:cubicBezTo>
                    <a:pt x="552" y="115"/>
                    <a:pt x="552" y="117"/>
                    <a:pt x="551" y="118"/>
                  </a:cubicBezTo>
                  <a:cubicBezTo>
                    <a:pt x="541" y="153"/>
                    <a:pt x="528" y="195"/>
                    <a:pt x="511" y="241"/>
                  </a:cubicBezTo>
                  <a:cubicBezTo>
                    <a:pt x="506" y="255"/>
                    <a:pt x="509" y="280"/>
                    <a:pt x="516" y="292"/>
                  </a:cubicBezTo>
                  <a:cubicBezTo>
                    <a:pt x="542" y="333"/>
                    <a:pt x="564" y="373"/>
                    <a:pt x="581" y="406"/>
                  </a:cubicBezTo>
                  <a:cubicBezTo>
                    <a:pt x="588" y="420"/>
                    <a:pt x="588" y="434"/>
                    <a:pt x="581" y="445"/>
                  </a:cubicBezTo>
                  <a:cubicBezTo>
                    <a:pt x="575" y="456"/>
                    <a:pt x="562" y="463"/>
                    <a:pt x="548" y="464"/>
                  </a:cubicBezTo>
                  <a:cubicBezTo>
                    <a:pt x="510" y="467"/>
                    <a:pt x="464" y="467"/>
                    <a:pt x="416" y="466"/>
                  </a:cubicBezTo>
                  <a:cubicBezTo>
                    <a:pt x="402" y="465"/>
                    <a:pt x="379" y="475"/>
                    <a:pt x="370" y="486"/>
                  </a:cubicBezTo>
                  <a:cubicBezTo>
                    <a:pt x="337" y="524"/>
                    <a:pt x="308" y="557"/>
                    <a:pt x="283" y="583"/>
                  </a:cubicBezTo>
                  <a:cubicBezTo>
                    <a:pt x="282" y="584"/>
                    <a:pt x="281" y="585"/>
                    <a:pt x="280" y="586"/>
                  </a:cubicBezTo>
                  <a:cubicBezTo>
                    <a:pt x="279" y="586"/>
                    <a:pt x="279" y="586"/>
                    <a:pt x="279" y="587"/>
                  </a:cubicBezTo>
                  <a:cubicBezTo>
                    <a:pt x="278" y="587"/>
                    <a:pt x="277" y="588"/>
                    <a:pt x="276" y="589"/>
                  </a:cubicBezTo>
                  <a:cubicBezTo>
                    <a:pt x="276" y="589"/>
                    <a:pt x="275" y="589"/>
                    <a:pt x="275" y="589"/>
                  </a:cubicBezTo>
                  <a:cubicBezTo>
                    <a:pt x="274" y="590"/>
                    <a:pt x="273" y="591"/>
                    <a:pt x="272" y="591"/>
                  </a:cubicBezTo>
                  <a:cubicBezTo>
                    <a:pt x="271" y="591"/>
                    <a:pt x="271" y="591"/>
                    <a:pt x="271" y="592"/>
                  </a:cubicBezTo>
                  <a:cubicBezTo>
                    <a:pt x="269" y="592"/>
                    <a:pt x="268" y="593"/>
                    <a:pt x="266" y="594"/>
                  </a:cubicBezTo>
                  <a:cubicBezTo>
                    <a:pt x="266" y="594"/>
                    <a:pt x="265" y="594"/>
                    <a:pt x="265" y="594"/>
                  </a:cubicBezTo>
                  <a:cubicBezTo>
                    <a:pt x="264" y="594"/>
                    <a:pt x="263" y="594"/>
                    <a:pt x="262" y="595"/>
                  </a:cubicBezTo>
                  <a:cubicBezTo>
                    <a:pt x="261" y="595"/>
                    <a:pt x="260" y="595"/>
                    <a:pt x="260" y="595"/>
                  </a:cubicBezTo>
                  <a:cubicBezTo>
                    <a:pt x="259" y="595"/>
                    <a:pt x="258" y="595"/>
                    <a:pt x="257" y="595"/>
                  </a:cubicBezTo>
                  <a:cubicBezTo>
                    <a:pt x="256" y="595"/>
                    <a:pt x="255" y="595"/>
                    <a:pt x="255" y="595"/>
                  </a:cubicBezTo>
                  <a:cubicBezTo>
                    <a:pt x="254" y="595"/>
                    <a:pt x="253" y="595"/>
                    <a:pt x="251" y="595"/>
                  </a:cubicBezTo>
                  <a:cubicBezTo>
                    <a:pt x="251" y="595"/>
                    <a:pt x="251" y="595"/>
                    <a:pt x="250" y="595"/>
                  </a:cubicBezTo>
                  <a:cubicBezTo>
                    <a:pt x="248" y="595"/>
                    <a:pt x="247" y="595"/>
                    <a:pt x="245" y="594"/>
                  </a:cubicBezTo>
                  <a:cubicBezTo>
                    <a:pt x="245" y="594"/>
                    <a:pt x="244" y="594"/>
                    <a:pt x="244" y="594"/>
                  </a:cubicBezTo>
                  <a:cubicBezTo>
                    <a:pt x="243" y="593"/>
                    <a:pt x="242" y="593"/>
                    <a:pt x="241" y="592"/>
                  </a:cubicBezTo>
                  <a:cubicBezTo>
                    <a:pt x="240" y="592"/>
                    <a:pt x="240" y="592"/>
                    <a:pt x="239" y="592"/>
                  </a:cubicBezTo>
                  <a:cubicBezTo>
                    <a:pt x="238" y="591"/>
                    <a:pt x="237" y="591"/>
                    <a:pt x="237" y="590"/>
                  </a:cubicBezTo>
                  <a:cubicBezTo>
                    <a:pt x="236" y="590"/>
                    <a:pt x="236" y="590"/>
                    <a:pt x="235" y="589"/>
                  </a:cubicBezTo>
                  <a:cubicBezTo>
                    <a:pt x="234" y="589"/>
                    <a:pt x="233" y="588"/>
                    <a:pt x="232" y="587"/>
                  </a:cubicBezTo>
                  <a:cubicBezTo>
                    <a:pt x="231" y="587"/>
                    <a:pt x="231" y="586"/>
                    <a:pt x="231" y="586"/>
                  </a:cubicBezTo>
                  <a:cubicBezTo>
                    <a:pt x="230" y="585"/>
                    <a:pt x="229" y="585"/>
                    <a:pt x="228" y="584"/>
                  </a:cubicBezTo>
                  <a:cubicBezTo>
                    <a:pt x="228" y="583"/>
                    <a:pt x="228" y="583"/>
                    <a:pt x="227" y="583"/>
                  </a:cubicBezTo>
                  <a:cubicBezTo>
                    <a:pt x="227" y="582"/>
                    <a:pt x="227" y="582"/>
                    <a:pt x="226" y="581"/>
                  </a:cubicBezTo>
                  <a:cubicBezTo>
                    <a:pt x="220" y="574"/>
                    <a:pt x="220" y="574"/>
                    <a:pt x="220" y="574"/>
                  </a:cubicBezTo>
                  <a:cubicBezTo>
                    <a:pt x="221" y="573"/>
                    <a:pt x="221" y="573"/>
                    <a:pt x="221" y="573"/>
                  </a:cubicBezTo>
                  <a:cubicBezTo>
                    <a:pt x="220" y="571"/>
                    <a:pt x="219" y="569"/>
                    <a:pt x="218" y="567"/>
                  </a:cubicBezTo>
                  <a:cubicBezTo>
                    <a:pt x="202" y="524"/>
                    <a:pt x="188" y="483"/>
                    <a:pt x="175" y="443"/>
                  </a:cubicBezTo>
                  <a:cubicBezTo>
                    <a:pt x="171" y="429"/>
                    <a:pt x="155" y="411"/>
                    <a:pt x="142" y="406"/>
                  </a:cubicBezTo>
                  <a:cubicBezTo>
                    <a:pt x="103" y="389"/>
                    <a:pt x="63" y="372"/>
                    <a:pt x="25" y="354"/>
                  </a:cubicBezTo>
                  <a:cubicBezTo>
                    <a:pt x="10" y="347"/>
                    <a:pt x="5" y="337"/>
                    <a:pt x="2" y="330"/>
                  </a:cubicBezTo>
                  <a:cubicBezTo>
                    <a:pt x="0" y="321"/>
                    <a:pt x="1" y="311"/>
                    <a:pt x="6" y="302"/>
                  </a:cubicBezTo>
                  <a:cubicBezTo>
                    <a:pt x="6" y="302"/>
                    <a:pt x="6" y="302"/>
                    <a:pt x="6" y="302"/>
                  </a:cubicBezTo>
                  <a:cubicBezTo>
                    <a:pt x="9" y="296"/>
                    <a:pt x="14" y="290"/>
                    <a:pt x="21" y="286"/>
                  </a:cubicBezTo>
                  <a:cubicBezTo>
                    <a:pt x="38" y="274"/>
                    <a:pt x="54" y="262"/>
                    <a:pt x="72" y="249"/>
                  </a:cubicBezTo>
                  <a:cubicBezTo>
                    <a:pt x="89" y="236"/>
                    <a:pt x="106" y="224"/>
                    <a:pt x="124" y="210"/>
                  </a:cubicBezTo>
                  <a:cubicBezTo>
                    <a:pt x="130" y="207"/>
                    <a:pt x="136" y="199"/>
                    <a:pt x="141" y="191"/>
                  </a:cubicBezTo>
                  <a:cubicBezTo>
                    <a:pt x="145" y="183"/>
                    <a:pt x="149" y="174"/>
                    <a:pt x="149" y="167"/>
                  </a:cubicBezTo>
                  <a:cubicBezTo>
                    <a:pt x="152" y="145"/>
                    <a:pt x="154" y="123"/>
                    <a:pt x="156" y="102"/>
                  </a:cubicBezTo>
                  <a:cubicBezTo>
                    <a:pt x="159" y="81"/>
                    <a:pt x="161" y="60"/>
                    <a:pt x="163" y="40"/>
                  </a:cubicBezTo>
                  <a:cubicBezTo>
                    <a:pt x="164" y="32"/>
                    <a:pt x="166" y="25"/>
                    <a:pt x="169" y="19"/>
                  </a:cubicBezTo>
                  <a:close/>
                </a:path>
              </a:pathLst>
            </a:custGeom>
            <a:grpFill/>
            <a:ln w="38100">
              <a:solidFill>
                <a:schemeClr val="bg1"/>
              </a:solidFill>
            </a:ln>
          </p:spPr>
          <p:style>
            <a:lnRef idx="3">
              <a:schemeClr val="lt1"/>
            </a:lnRef>
            <a:fillRef idx="1">
              <a:schemeClr val="accent4"/>
            </a:fillRef>
            <a:effectRef idx="1">
              <a:schemeClr val="accent4"/>
            </a:effectRef>
            <a:fontRef idx="minor">
              <a:schemeClr val="lt1"/>
            </a:fontRef>
          </p:style>
          <p:txBody>
            <a:bodyPr lIns="151820" tIns="404852" anchor="ctr" anchorCtr="1">
              <a:normAutofit fontScale="92500" lnSpcReduction="10000"/>
            </a:bodyPr>
            <a:lstStyle/>
            <a:p>
              <a:pPr>
                <a:defRPr/>
              </a:pPr>
              <a:endParaRPr lang="zh-CN" altLang="en-US" sz="2399"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7" name="矩形 66"/>
            <p:cNvSpPr/>
            <p:nvPr/>
          </p:nvSpPr>
          <p:spPr>
            <a:xfrm>
              <a:off x="7081499" y="2340016"/>
              <a:ext cx="763202" cy="378601"/>
            </a:xfrm>
            <a:prstGeom prst="rect">
              <a:avLst/>
            </a:prstGeom>
            <a:noFill/>
          </p:spPr>
          <p:txBody>
            <a:bodyPr wrap="none">
              <a:spAutoFit/>
            </a:bodyPr>
            <a:lstStyle/>
            <a:p>
              <a:pPr>
                <a:defRPr/>
              </a:pPr>
              <a:r>
                <a:rPr lang="zh-TW" altLang="en-US" sz="1400" dirty="0">
                  <a:latin typeface="FZHei-B01S" panose="02010601030101010101" pitchFamily="2" charset="-122"/>
                  <a:ea typeface="FZHei-B01S" panose="02010601030101010101" pitchFamily="2" charset="-122"/>
                  <a:sym typeface="FZHei-B01S" panose="02010601030101010101" pitchFamily="2" charset="-122"/>
                </a:rPr>
                <a:t>達成</a:t>
              </a:r>
              <a:r>
                <a:rPr lang="en-US" altLang="zh-TW" sz="1400" dirty="0">
                  <a:latin typeface="FZHei-B01S" panose="02010601030101010101" pitchFamily="2" charset="-122"/>
                  <a:ea typeface="FZHei-B01S" panose="02010601030101010101" pitchFamily="2" charset="-122"/>
                  <a:sym typeface="FZHei-B01S" panose="02010601030101010101" pitchFamily="2" charset="-122"/>
                </a:rPr>
                <a:t>!</a:t>
              </a:r>
              <a:endParaRPr lang="zh-CN" altLang="en-US" sz="1400" dirty="0">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2" name="群組 1"/>
          <p:cNvGrpSpPr/>
          <p:nvPr/>
        </p:nvGrpSpPr>
        <p:grpSpPr>
          <a:xfrm>
            <a:off x="5926515" y="3717327"/>
            <a:ext cx="5184584" cy="1951402"/>
            <a:chOff x="6141181" y="3884214"/>
            <a:chExt cx="5184584" cy="1951402"/>
          </a:xfrm>
        </p:grpSpPr>
        <p:grpSp>
          <p:nvGrpSpPr>
            <p:cNvPr id="64" name="群組 63"/>
            <p:cNvGrpSpPr/>
            <p:nvPr/>
          </p:nvGrpSpPr>
          <p:grpSpPr>
            <a:xfrm>
              <a:off x="6141181" y="3884214"/>
              <a:ext cx="5184584" cy="1951402"/>
              <a:chOff x="6179351" y="4323793"/>
              <a:chExt cx="5348168" cy="1951402"/>
            </a:xfrm>
          </p:grpSpPr>
          <p:sp>
            <p:nvSpPr>
              <p:cNvPr id="30" name="TextBox 29"/>
              <p:cNvSpPr txBox="1"/>
              <p:nvPr/>
            </p:nvSpPr>
            <p:spPr>
              <a:xfrm>
                <a:off x="6179351" y="4527109"/>
                <a:ext cx="1372804" cy="584775"/>
              </a:xfrm>
              <a:prstGeom prst="rect">
                <a:avLst/>
              </a:prstGeom>
              <a:noFill/>
            </p:spPr>
            <p:txBody>
              <a:bodyPr wrap="none" rtlCol="0">
                <a:spAutoFit/>
              </a:bodyPr>
              <a:lstStyle/>
              <a:p>
                <a:r>
                  <a:rPr lang="en-US" altLang="zh-TW" sz="3200" b="1" dirty="0">
                    <a:solidFill>
                      <a:srgbClr val="6997AF"/>
                    </a:solidFill>
                    <a:latin typeface="微軟正黑體" panose="020B0604030504040204" pitchFamily="34" charset="-120"/>
                    <a:ea typeface="微軟正黑體" panose="020B0604030504040204" pitchFamily="34" charset="-120"/>
                    <a:cs typeface="Arial" pitchFamily="34" charset="0"/>
                  </a:rPr>
                  <a:t>108</a:t>
                </a:r>
                <a:r>
                  <a:rPr lang="zh-TW" altLang="en-US" sz="3200" b="1" dirty="0">
                    <a:solidFill>
                      <a:srgbClr val="6997AF"/>
                    </a:solidFill>
                    <a:latin typeface="微軟正黑體" panose="020B0604030504040204" pitchFamily="34" charset="-120"/>
                    <a:ea typeface="微軟正黑體" panose="020B0604030504040204" pitchFamily="34" charset="-120"/>
                    <a:cs typeface="Arial" pitchFamily="34" charset="0"/>
                  </a:rPr>
                  <a:t>年</a:t>
                </a:r>
                <a:endParaRPr lang="ko-KR" altLang="en-US" sz="1600" b="1" dirty="0">
                  <a:solidFill>
                    <a:srgbClr val="6997AF"/>
                  </a:solidFill>
                  <a:latin typeface="微軟正黑體" panose="020B0604030504040204" pitchFamily="34" charset="-120"/>
                  <a:cs typeface="Arial" pitchFamily="34" charset="0"/>
                </a:endParaRPr>
              </a:p>
            </p:txBody>
          </p:sp>
          <p:grpSp>
            <p:nvGrpSpPr>
              <p:cNvPr id="39" name="Group 25"/>
              <p:cNvGrpSpPr/>
              <p:nvPr/>
            </p:nvGrpSpPr>
            <p:grpSpPr>
              <a:xfrm>
                <a:off x="7711919" y="4323793"/>
                <a:ext cx="3815600" cy="823179"/>
                <a:chOff x="5764394" y="3394105"/>
                <a:chExt cx="2861700" cy="617384"/>
              </a:xfrm>
              <a:solidFill>
                <a:schemeClr val="accent3"/>
              </a:solidFill>
            </p:grpSpPr>
            <p:sp>
              <p:nvSpPr>
                <p:cNvPr id="40" name="Round Same Side Corner Rectangle 20"/>
                <p:cNvSpPr/>
                <p:nvPr/>
              </p:nvSpPr>
              <p:spPr>
                <a:xfrm rot="10800000">
                  <a:off x="5764394"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1" name="Round Same Side Corner Rectangle 20"/>
                <p:cNvSpPr/>
                <p:nvPr/>
              </p:nvSpPr>
              <p:spPr>
                <a:xfrm rot="10800000">
                  <a:off x="6050203"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2" name="Round Same Side Corner Rectangle 20"/>
                <p:cNvSpPr/>
                <p:nvPr/>
              </p:nvSpPr>
              <p:spPr>
                <a:xfrm rot="10800000">
                  <a:off x="6336012"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3" name="Round Same Side Corner Rectangle 20"/>
                <p:cNvSpPr/>
                <p:nvPr/>
              </p:nvSpPr>
              <p:spPr>
                <a:xfrm rot="10800000">
                  <a:off x="6621821"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4" name="Round Same Side Corner Rectangle 20"/>
                <p:cNvSpPr/>
                <p:nvPr/>
              </p:nvSpPr>
              <p:spPr>
                <a:xfrm rot="10800000">
                  <a:off x="6907630"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5" name="Round Same Side Corner Rectangle 20"/>
                <p:cNvSpPr/>
                <p:nvPr/>
              </p:nvSpPr>
              <p:spPr>
                <a:xfrm rot="10800000">
                  <a:off x="7193439"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6" name="Round Same Side Corner Rectangle 20"/>
                <p:cNvSpPr/>
                <p:nvPr/>
              </p:nvSpPr>
              <p:spPr>
                <a:xfrm rot="10800000">
                  <a:off x="7479248"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7" name="Round Same Side Corner Rectangle 20"/>
                <p:cNvSpPr/>
                <p:nvPr/>
              </p:nvSpPr>
              <p:spPr>
                <a:xfrm rot="10800000">
                  <a:off x="776505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8" name="Round Same Side Corner Rectangle 20"/>
                <p:cNvSpPr/>
                <p:nvPr/>
              </p:nvSpPr>
              <p:spPr>
                <a:xfrm rot="10800000">
                  <a:off x="8050866"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9" name="Round Same Side Corner Rectangle 20"/>
                <p:cNvSpPr/>
                <p:nvPr/>
              </p:nvSpPr>
              <p:spPr>
                <a:xfrm rot="10800000">
                  <a:off x="833667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grpSp>
          <p:sp>
            <p:nvSpPr>
              <p:cNvPr id="51" name="TextBox 29"/>
              <p:cNvSpPr txBox="1"/>
              <p:nvPr/>
            </p:nvSpPr>
            <p:spPr>
              <a:xfrm>
                <a:off x="6179351" y="5690420"/>
                <a:ext cx="1372804" cy="584775"/>
              </a:xfrm>
              <a:prstGeom prst="rect">
                <a:avLst/>
              </a:prstGeom>
              <a:noFill/>
            </p:spPr>
            <p:txBody>
              <a:bodyPr wrap="none" rtlCol="0">
                <a:spAutoFit/>
              </a:bodyPr>
              <a:lstStyle/>
              <a:p>
                <a:r>
                  <a:rPr lang="en-US" altLang="zh-TW" sz="3200" b="1" dirty="0">
                    <a:solidFill>
                      <a:srgbClr val="6997AF"/>
                    </a:solidFill>
                    <a:latin typeface="微軟正黑體" panose="020B0604030504040204" pitchFamily="34" charset="-120"/>
                    <a:ea typeface="微軟正黑體" panose="020B0604030504040204" pitchFamily="34" charset="-120"/>
                    <a:cs typeface="Arial" pitchFamily="34" charset="0"/>
                  </a:rPr>
                  <a:t>111</a:t>
                </a:r>
                <a:r>
                  <a:rPr lang="zh-TW" altLang="en-US" sz="3200" b="1" dirty="0">
                    <a:solidFill>
                      <a:srgbClr val="6997AF"/>
                    </a:solidFill>
                    <a:latin typeface="微軟正黑體" panose="020B0604030504040204" pitchFamily="34" charset="-120"/>
                    <a:ea typeface="微軟正黑體" panose="020B0604030504040204" pitchFamily="34" charset="-120"/>
                    <a:cs typeface="Arial" pitchFamily="34" charset="0"/>
                  </a:rPr>
                  <a:t>年</a:t>
                </a:r>
                <a:endParaRPr lang="ko-KR" altLang="en-US" sz="1600" b="1" dirty="0">
                  <a:solidFill>
                    <a:srgbClr val="6997AF"/>
                  </a:solidFill>
                  <a:latin typeface="微軟正黑體" panose="020B0604030504040204" pitchFamily="34" charset="-120"/>
                  <a:cs typeface="Arial" pitchFamily="34" charset="0"/>
                </a:endParaRPr>
              </a:p>
            </p:txBody>
          </p:sp>
          <p:grpSp>
            <p:nvGrpSpPr>
              <p:cNvPr id="52" name="Group 25"/>
              <p:cNvGrpSpPr/>
              <p:nvPr/>
            </p:nvGrpSpPr>
            <p:grpSpPr>
              <a:xfrm>
                <a:off x="7711919" y="5409342"/>
                <a:ext cx="3815600" cy="823179"/>
                <a:chOff x="5764394" y="3394105"/>
                <a:chExt cx="2861700" cy="617384"/>
              </a:xfrm>
              <a:solidFill>
                <a:schemeClr val="accent3"/>
              </a:solidFill>
            </p:grpSpPr>
            <p:sp>
              <p:nvSpPr>
                <p:cNvPr id="53" name="Round Same Side Corner Rectangle 20"/>
                <p:cNvSpPr/>
                <p:nvPr/>
              </p:nvSpPr>
              <p:spPr>
                <a:xfrm rot="10800000">
                  <a:off x="5764394"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4" name="Round Same Side Corner Rectangle 20"/>
                <p:cNvSpPr/>
                <p:nvPr/>
              </p:nvSpPr>
              <p:spPr>
                <a:xfrm rot="10800000">
                  <a:off x="6050203"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5" name="Round Same Side Corner Rectangle 20"/>
                <p:cNvSpPr/>
                <p:nvPr/>
              </p:nvSpPr>
              <p:spPr>
                <a:xfrm rot="10800000">
                  <a:off x="6336012"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6" name="Round Same Side Corner Rectangle 20"/>
                <p:cNvSpPr/>
                <p:nvPr/>
              </p:nvSpPr>
              <p:spPr>
                <a:xfrm rot="10800000">
                  <a:off x="6621821"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7" name="Round Same Side Corner Rectangle 20"/>
                <p:cNvSpPr/>
                <p:nvPr/>
              </p:nvSpPr>
              <p:spPr>
                <a:xfrm rot="10800000">
                  <a:off x="6907630"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8" name="Round Same Side Corner Rectangle 20"/>
                <p:cNvSpPr/>
                <p:nvPr/>
              </p:nvSpPr>
              <p:spPr>
                <a:xfrm rot="10800000">
                  <a:off x="7193439"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9" name="Round Same Side Corner Rectangle 20"/>
                <p:cNvSpPr/>
                <p:nvPr/>
              </p:nvSpPr>
              <p:spPr>
                <a:xfrm rot="10800000">
                  <a:off x="7479248"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0" name="Round Same Side Corner Rectangle 20"/>
                <p:cNvSpPr/>
                <p:nvPr/>
              </p:nvSpPr>
              <p:spPr>
                <a:xfrm rot="10800000">
                  <a:off x="776505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1" name="Round Same Side Corner Rectangle 20"/>
                <p:cNvSpPr/>
                <p:nvPr/>
              </p:nvSpPr>
              <p:spPr>
                <a:xfrm rot="10800000">
                  <a:off x="8050866"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2" name="Round Same Side Corner Rectangle 20"/>
                <p:cNvSpPr/>
                <p:nvPr/>
              </p:nvSpPr>
              <p:spPr>
                <a:xfrm rot="10800000">
                  <a:off x="833667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grpSp>
        </p:grpSp>
        <p:pic>
          <p:nvPicPr>
            <p:cNvPr id="63" name="圖片 62"/>
            <p:cNvPicPr>
              <a:picLocks noChangeAspect="1"/>
            </p:cNvPicPr>
            <p:nvPr/>
          </p:nvPicPr>
          <p:blipFill rotWithShape="1">
            <a:blip r:embed="rId3"/>
            <a:srcRect l="50001" b="1393"/>
            <a:stretch/>
          </p:blipFill>
          <p:spPr>
            <a:xfrm>
              <a:off x="8553315" y="3887253"/>
              <a:ext cx="188992" cy="811566"/>
            </a:xfrm>
            <a:prstGeom prst="rect">
              <a:avLst/>
            </a:prstGeom>
          </p:spPr>
        </p:pic>
      </p:grpSp>
      <p:sp>
        <p:nvSpPr>
          <p:cNvPr id="3" name="投影片編號版面配置區 2"/>
          <p:cNvSpPr>
            <a:spLocks noGrp="1"/>
          </p:cNvSpPr>
          <p:nvPr>
            <p:ph type="sldNum" sz="quarter" idx="14"/>
          </p:nvPr>
        </p:nvSpPr>
        <p:spPr/>
        <p:txBody>
          <a:bodyPr/>
          <a:lstStyle/>
          <a:p>
            <a:fld id="{13E0A09B-946E-44A7-B1A7-6D2C280D592B}" type="slidenum">
              <a:rPr lang="zh-TW" altLang="en-US" smtClean="0"/>
              <a:pPr/>
              <a:t>12</a:t>
            </a:fld>
            <a:endParaRPr lang="zh-TW" altLang="en-US"/>
          </a:p>
        </p:txBody>
      </p:sp>
      <p:sp>
        <p:nvSpPr>
          <p:cNvPr id="70" name="文字方塊 69"/>
          <p:cNvSpPr txBox="1"/>
          <p:nvPr/>
        </p:nvSpPr>
        <p:spPr>
          <a:xfrm>
            <a:off x="585829" y="2987287"/>
            <a:ext cx="2343734" cy="1754326"/>
          </a:xfrm>
          <a:prstGeom prst="rect">
            <a:avLst/>
          </a:prstGeom>
          <a:noFill/>
        </p:spPr>
        <p:txBody>
          <a:bodyPr wrap="square" rtlCol="0">
            <a:spAutoFit/>
          </a:bodyPr>
          <a:lstStyle/>
          <a:p>
            <a:pPr algn="just"/>
            <a:r>
              <a:rPr lang="zh-TW" altLang="en-US" b="1" dirty="0" smtClean="0">
                <a:latin typeface="微軟正黑體" panose="020B0604030504040204" pitchFamily="34" charset="-120"/>
                <a:ea typeface="微軟正黑體" panose="020B0604030504040204" pitchFamily="34" charset="-120"/>
              </a:rPr>
              <a:t>依第</a:t>
            </a:r>
            <a:r>
              <a:rPr lang="en-US" altLang="zh-TW" b="1" dirty="0" smtClean="0">
                <a:latin typeface="微軟正黑體" panose="020B0604030504040204" pitchFamily="34" charset="-120"/>
                <a:ea typeface="微軟正黑體" panose="020B0604030504040204" pitchFamily="34" charset="-120"/>
              </a:rPr>
              <a:t>23</a:t>
            </a:r>
            <a:r>
              <a:rPr lang="zh-TW" altLang="en-US" b="1" dirty="0" smtClean="0">
                <a:latin typeface="微軟正黑體" panose="020B0604030504040204" pitchFamily="34" charset="-120"/>
                <a:ea typeface="微軟正黑體" panose="020B0604030504040204" pitchFamily="34" charset="-120"/>
              </a:rPr>
              <a:t>號一般性建議第</a:t>
            </a:r>
            <a:r>
              <a:rPr lang="en-US" altLang="zh-TW" b="1" dirty="0" smtClean="0">
                <a:latin typeface="微軟正黑體" panose="020B0604030504040204" pitchFamily="34" charset="-120"/>
                <a:ea typeface="微軟正黑體" panose="020B0604030504040204" pitchFamily="34" charset="-120"/>
              </a:rPr>
              <a:t>29</a:t>
            </a:r>
            <a:r>
              <a:rPr lang="zh-TW" altLang="en-US" b="1" dirty="0" smtClean="0">
                <a:latin typeface="微軟正黑體" panose="020B0604030504040204" pitchFamily="34" charset="-120"/>
                <a:ea typeface="微軟正黑體" panose="020B0604030504040204" pitchFamily="34" charset="-120"/>
              </a:rPr>
              <a:t>點：</a:t>
            </a:r>
            <a:r>
              <a:rPr lang="zh-TW" altLang="en-US" dirty="0" smtClean="0">
                <a:solidFill>
                  <a:srgbClr val="404040"/>
                </a:solidFill>
                <a:latin typeface="微軟正黑體" panose="020B0604030504040204" pitchFamily="34" charset="-120"/>
                <a:ea typeface="微軟正黑體" panose="020B0604030504040204" pitchFamily="34" charset="-120"/>
              </a:rPr>
              <a:t>確保具資格的婦女被提名為公共團體的成員，編制和保存該等婦女名冊，以便於提名。</a:t>
            </a:r>
            <a:endParaRPr lang="zh-TW" altLang="en-US" dirty="0">
              <a:latin typeface="微軟正黑體" panose="020B0604030504040204" pitchFamily="34" charset="-120"/>
              <a:ea typeface="微軟正黑體" panose="020B0604030504040204" pitchFamily="34" charset="-120"/>
            </a:endParaRPr>
          </a:p>
        </p:txBody>
      </p:sp>
      <p:sp>
        <p:nvSpPr>
          <p:cNvPr id="78" name="TextBox 18"/>
          <p:cNvSpPr txBox="1"/>
          <p:nvPr/>
        </p:nvSpPr>
        <p:spPr>
          <a:xfrm>
            <a:off x="3029689" y="964400"/>
            <a:ext cx="4991189" cy="400110"/>
          </a:xfrm>
          <a:prstGeom prst="rect">
            <a:avLst/>
          </a:prstGeom>
          <a:solidFill>
            <a:schemeClr val="accent1">
              <a:lumMod val="20000"/>
              <a:lumOff val="80000"/>
            </a:schemeClr>
          </a:solidFill>
          <a:ln>
            <a:noFill/>
          </a:ln>
        </p:spPr>
        <p:txBody>
          <a:bodyPr wrap="square" rtlCol="0">
            <a:spAutoFit/>
          </a:bodyPr>
          <a:lstStyle/>
          <a:p>
            <a:pPr algn="just"/>
            <a:r>
              <a:rPr lang="zh-TW" altLang="en-US" sz="2000" dirty="0">
                <a:latin typeface="微軟正黑體" panose="020B0604030504040204" pitchFamily="34" charset="-120"/>
                <a:ea typeface="微軟正黑體" panose="020B0604030504040204" pitchFamily="34" charset="-120"/>
                <a:cs typeface="Arial" pitchFamily="34" charset="0"/>
              </a:rPr>
              <a:t>部分委員由外部機關團體推派代表擔任。</a:t>
            </a:r>
          </a:p>
        </p:txBody>
      </p:sp>
      <p:sp>
        <p:nvSpPr>
          <p:cNvPr id="79" name="Text Placeholder 2"/>
          <p:cNvSpPr txBox="1">
            <a:spLocks/>
          </p:cNvSpPr>
          <p:nvPr/>
        </p:nvSpPr>
        <p:spPr>
          <a:xfrm>
            <a:off x="232898" y="1504664"/>
            <a:ext cx="5021722" cy="384043"/>
          </a:xfrm>
          <a:prstGeom prst="rect">
            <a:avLst/>
          </a:prstGeom>
          <a:solidFill>
            <a:srgbClr val="DECEE8"/>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2000" b="1" dirty="0" smtClean="0">
                <a:solidFill>
                  <a:srgbClr val="404040"/>
                </a:solidFill>
                <a:latin typeface="微軟正黑體" panose="020B0604030504040204" pitchFamily="34" charset="-120"/>
                <a:ea typeface="微軟正黑體" panose="020B0604030504040204" pitchFamily="34" charset="-120"/>
              </a:rPr>
              <a:t>案例</a:t>
            </a:r>
            <a:r>
              <a:rPr lang="zh-TW" altLang="en-US" sz="2000" b="1" dirty="0">
                <a:solidFill>
                  <a:srgbClr val="404040"/>
                </a:solidFill>
                <a:latin typeface="微軟正黑體" panose="020B0604030504040204" pitchFamily="34" charset="-120"/>
                <a:ea typeface="微軟正黑體" panose="020B0604030504040204" pitchFamily="34" charset="-120"/>
              </a:rPr>
              <a:t>分析</a:t>
            </a:r>
            <a:r>
              <a:rPr lang="en-US" altLang="zh-TW" sz="2000" b="1" dirty="0">
                <a:solidFill>
                  <a:srgbClr val="404040"/>
                </a:solidFill>
                <a:latin typeface="微軟正黑體" panose="020B0604030504040204" pitchFamily="34" charset="-120"/>
                <a:ea typeface="微軟正黑體" panose="020B0604030504040204" pitchFamily="34" charset="-120"/>
              </a:rPr>
              <a:t>2  </a:t>
            </a:r>
            <a:r>
              <a:rPr lang="zh-TW" altLang="en-US" sz="2000" b="1" dirty="0">
                <a:solidFill>
                  <a:srgbClr val="404040"/>
                </a:solidFill>
                <a:latin typeface="微軟正黑體" panose="020B0604030504040204" pitchFamily="34" charset="-120"/>
                <a:ea typeface="微軟正黑體" panose="020B0604030504040204" pitchFamily="34" charset="-120"/>
              </a:rPr>
              <a:t>新北市核能安全監督委員會</a:t>
            </a:r>
          </a:p>
        </p:txBody>
      </p:sp>
      <p:grpSp>
        <p:nvGrpSpPr>
          <p:cNvPr id="80" name="群組 79"/>
          <p:cNvGrpSpPr/>
          <p:nvPr/>
        </p:nvGrpSpPr>
        <p:grpSpPr>
          <a:xfrm>
            <a:off x="234835" y="2125513"/>
            <a:ext cx="880378" cy="861774"/>
            <a:chOff x="1777991" y="4707588"/>
            <a:chExt cx="880378" cy="861774"/>
          </a:xfrm>
        </p:grpSpPr>
        <p:sp>
          <p:nvSpPr>
            <p:cNvPr id="81" name="Isosceles Triangle 6"/>
            <p:cNvSpPr/>
            <p:nvPr/>
          </p:nvSpPr>
          <p:spPr>
            <a:xfrm>
              <a:off x="2128985" y="5113616"/>
              <a:ext cx="470183"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82" name="文字方塊 81"/>
            <p:cNvSpPr txBox="1"/>
            <p:nvPr/>
          </p:nvSpPr>
          <p:spPr>
            <a:xfrm>
              <a:off x="1777991" y="4707588"/>
              <a:ext cx="880378" cy="861774"/>
            </a:xfrm>
            <a:prstGeom prst="rect">
              <a:avLst/>
            </a:prstGeom>
            <a:noFill/>
          </p:spPr>
          <p:txBody>
            <a:bodyPr wrap="square" rtlCol="0">
              <a:spAutoFit/>
            </a:bodyPr>
            <a:lstStyle/>
            <a:p>
              <a:r>
                <a:rPr lang="en-US" altLang="zh-TW" sz="1400" b="1" dirty="0" smtClean="0">
                  <a:solidFill>
                    <a:srgbClr val="404040"/>
                  </a:solidFill>
                  <a:latin typeface="微軟正黑體" panose="020B0604030504040204" pitchFamily="34" charset="-120"/>
                  <a:ea typeface="微軟正黑體" panose="020B0604030504040204" pitchFamily="34" charset="-120"/>
                </a:rPr>
                <a:t>CEDAW</a:t>
              </a:r>
              <a:r>
                <a:rPr lang="zh-TW" altLang="en-US" b="1" dirty="0" smtClean="0">
                  <a:solidFill>
                    <a:srgbClr val="404040"/>
                  </a:solidFill>
                  <a:latin typeface="微軟正黑體" panose="020B0604030504040204" pitchFamily="34" charset="-120"/>
                  <a:ea typeface="微軟正黑體" panose="020B0604030504040204" pitchFamily="34" charset="-120"/>
                </a:rPr>
                <a:t>一般性建議</a:t>
              </a:r>
              <a:endParaRPr lang="zh-TW" altLang="en-US" b="1" dirty="0">
                <a:solidFill>
                  <a:srgbClr val="404040"/>
                </a:solidFill>
                <a:latin typeface="微軟正黑體" panose="020B0604030504040204" pitchFamily="34" charset="-120"/>
                <a:ea typeface="微軟正黑體" panose="020B0604030504040204" pitchFamily="34" charset="-120"/>
              </a:endParaRPr>
            </a:p>
          </p:txBody>
        </p:sp>
      </p:grpSp>
      <p:sp>
        <p:nvSpPr>
          <p:cNvPr id="83" name="文字方塊 82"/>
          <p:cNvSpPr txBox="1"/>
          <p:nvPr/>
        </p:nvSpPr>
        <p:spPr>
          <a:xfrm>
            <a:off x="234835" y="969421"/>
            <a:ext cx="2699541" cy="400110"/>
          </a:xfrm>
          <a:prstGeom prst="rect">
            <a:avLst/>
          </a:prstGeom>
          <a:solidFill>
            <a:schemeClr val="accent1">
              <a:lumMod val="40000"/>
              <a:lumOff val="60000"/>
            </a:schemeClr>
          </a:solidFill>
        </p:spPr>
        <p:txBody>
          <a:bodyPr wrap="square" lIns="0" rIns="0" rtlCol="0">
            <a:spAutoFit/>
          </a:bodyPr>
          <a:lstStyle/>
          <a:p>
            <a:pPr algn="ctr"/>
            <a:r>
              <a:rPr lang="zh-TW" altLang="en-US" sz="2000" b="1" dirty="0" smtClean="0">
                <a:solidFill>
                  <a:srgbClr val="404040"/>
                </a:solidFill>
                <a:latin typeface="微軟正黑體" panose="020B0604030504040204" pitchFamily="34" charset="-120"/>
                <a:ea typeface="微軟正黑體" panose="020B0604030504040204" pitchFamily="34" charset="-120"/>
              </a:rPr>
              <a:t>原因分析：類型二</a:t>
            </a:r>
            <a:endParaRPr lang="zh-TW" altLang="en-US" sz="2000" b="1" dirty="0">
              <a:solidFill>
                <a:srgbClr val="40404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833331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本府現況</a:t>
            </a:r>
            <a:r>
              <a:rPr lang="en-US" altLang="zh-TW" b="1" dirty="0">
                <a:solidFill>
                  <a:srgbClr val="002060"/>
                </a:solidFill>
                <a:latin typeface="微軟正黑體" panose="020B0604030504040204" pitchFamily="34" charset="-120"/>
                <a:ea typeface="微軟正黑體" panose="020B0604030504040204" pitchFamily="34" charset="-120"/>
              </a:rPr>
              <a:t>(</a:t>
            </a:r>
            <a:r>
              <a:rPr lang="zh-TW" altLang="en-US" b="1" dirty="0">
                <a:solidFill>
                  <a:srgbClr val="002060"/>
                </a:solidFill>
                <a:latin typeface="微軟正黑體" panose="020B0604030504040204" pitchFamily="34" charset="-120"/>
                <a:ea typeface="微軟正黑體" panose="020B0604030504040204" pitchFamily="34" charset="-120"/>
              </a:rPr>
              <a:t>含案例分析</a:t>
            </a:r>
            <a:r>
              <a:rPr lang="en-US" altLang="zh-TW" b="1" dirty="0">
                <a:solidFill>
                  <a:srgbClr val="002060"/>
                </a:solidFill>
                <a:latin typeface="微軟正黑體" panose="020B0604030504040204" pitchFamily="34" charset="-120"/>
                <a:ea typeface="微軟正黑體" panose="020B0604030504040204" pitchFamily="34" charset="-120"/>
              </a:rPr>
              <a:t>)</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32" name="Text Placeholder 2"/>
          <p:cNvSpPr txBox="1">
            <a:spLocks/>
          </p:cNvSpPr>
          <p:nvPr/>
        </p:nvSpPr>
        <p:spPr>
          <a:xfrm>
            <a:off x="0" y="938289"/>
            <a:ext cx="12192000"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grpSp>
        <p:nvGrpSpPr>
          <p:cNvPr id="36" name="群組 35"/>
          <p:cNvGrpSpPr/>
          <p:nvPr/>
        </p:nvGrpSpPr>
        <p:grpSpPr>
          <a:xfrm>
            <a:off x="805029" y="1774318"/>
            <a:ext cx="11245949" cy="3998495"/>
            <a:chOff x="1200814" y="2215318"/>
            <a:chExt cx="11245948" cy="3998494"/>
          </a:xfrm>
        </p:grpSpPr>
        <p:grpSp>
          <p:nvGrpSpPr>
            <p:cNvPr id="4" name="Group 3"/>
            <p:cNvGrpSpPr/>
            <p:nvPr/>
          </p:nvGrpSpPr>
          <p:grpSpPr>
            <a:xfrm>
              <a:off x="1200814" y="2215318"/>
              <a:ext cx="11245948" cy="3998494"/>
              <a:chOff x="1714544" y="747612"/>
              <a:chExt cx="8963751" cy="3187059"/>
            </a:xfrm>
          </p:grpSpPr>
          <p:sp>
            <p:nvSpPr>
              <p:cNvPr id="6" name="Freeform 5"/>
              <p:cNvSpPr/>
              <p:nvPr/>
            </p:nvSpPr>
            <p:spPr>
              <a:xfrm>
                <a:off x="1714544" y="2434166"/>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8" name="L-Shape 7"/>
              <p:cNvSpPr/>
              <p:nvPr/>
            </p:nvSpPr>
            <p:spPr>
              <a:xfrm rot="5400000">
                <a:off x="3809576" y="1349828"/>
                <a:ext cx="1310353" cy="2099073"/>
              </a:xfrm>
              <a:prstGeom prst="corner">
                <a:avLst>
                  <a:gd name="adj1" fmla="val 16120"/>
                  <a:gd name="adj2" fmla="val 16110"/>
                </a:avLst>
              </a:prstGeom>
              <a:solidFill>
                <a:schemeClr val="accent3"/>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a:off x="3810138" y="1915610"/>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10" name="Isosceles Triangle 9"/>
              <p:cNvSpPr/>
              <p:nvPr/>
            </p:nvSpPr>
            <p:spPr>
              <a:xfrm>
                <a:off x="5191306" y="1209490"/>
                <a:ext cx="322983" cy="322983"/>
              </a:xfrm>
              <a:prstGeom prst="triangle">
                <a:avLst>
                  <a:gd name="adj" fmla="val 100000"/>
                </a:avLst>
              </a:prstGeom>
              <a:solidFill>
                <a:schemeClr val="accent3"/>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L-Shape 10"/>
              <p:cNvSpPr/>
              <p:nvPr/>
            </p:nvSpPr>
            <p:spPr>
              <a:xfrm rot="5400000">
                <a:off x="7529780" y="-595727"/>
                <a:ext cx="1278736" cy="5018294"/>
              </a:xfrm>
              <a:prstGeom prst="corner">
                <a:avLst>
                  <a:gd name="adj1" fmla="val 16120"/>
                  <a:gd name="adj2" fmla="val 16110"/>
                </a:avLst>
              </a:prstGeom>
              <a:solidFill>
                <a:schemeClr val="accent4"/>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a:off x="5905732" y="1397053"/>
                <a:ext cx="1711813" cy="1500505"/>
              </a:xfrm>
              <a:custGeom>
                <a:avLst/>
                <a:gdLst>
                  <a:gd name="connsiteX0" fmla="*/ 0 w 1711813"/>
                  <a:gd name="connsiteY0" fmla="*/ 0 h 1500505"/>
                  <a:gd name="connsiteX1" fmla="*/ 1711813 w 1711813"/>
                  <a:gd name="connsiteY1" fmla="*/ 0 h 1500505"/>
                  <a:gd name="connsiteX2" fmla="*/ 1711813 w 1711813"/>
                  <a:gd name="connsiteY2" fmla="*/ 1500505 h 1500505"/>
                  <a:gd name="connsiteX3" fmla="*/ 0 w 1711813"/>
                  <a:gd name="connsiteY3" fmla="*/ 1500505 h 1500505"/>
                  <a:gd name="connsiteX4" fmla="*/ 0 w 1711813"/>
                  <a:gd name="connsiteY4" fmla="*/ 0 h 1500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813" h="1500505">
                    <a:moveTo>
                      <a:pt x="0" y="0"/>
                    </a:moveTo>
                    <a:lnTo>
                      <a:pt x="1711813" y="0"/>
                    </a:lnTo>
                    <a:lnTo>
                      <a:pt x="1711813" y="1500505"/>
                    </a:lnTo>
                    <a:lnTo>
                      <a:pt x="0" y="150050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0" tIns="254000" rIns="254000" bIns="254000" numCol="1" spcCol="1270" anchor="t" anchorCtr="0">
                <a:noAutofit/>
              </a:bodyPr>
              <a:lstStyle/>
              <a:p>
                <a:pPr defTabSz="2963185" latinLnBrk="1">
                  <a:lnSpc>
                    <a:spcPct val="90000"/>
                  </a:lnSpc>
                  <a:spcBef>
                    <a:spcPct val="0"/>
                  </a:spcBef>
                  <a:spcAft>
                    <a:spcPct val="35000"/>
                  </a:spcAft>
                </a:pPr>
                <a:endParaRPr lang="ko-KR" altLang="en-US" sz="6667"/>
              </a:p>
            </p:txBody>
          </p:sp>
          <p:sp>
            <p:nvSpPr>
              <p:cNvPr id="13" name="Isosceles Triangle 12"/>
              <p:cNvSpPr/>
              <p:nvPr/>
            </p:nvSpPr>
            <p:spPr>
              <a:xfrm>
                <a:off x="10321096" y="747612"/>
                <a:ext cx="322983" cy="322983"/>
              </a:xfrm>
              <a:prstGeom prst="triangle">
                <a:avLst>
                  <a:gd name="adj" fmla="val 100000"/>
                </a:avLst>
              </a:prstGeom>
              <a:solidFill>
                <a:schemeClr val="accent4"/>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34" name="TextBox 19"/>
            <p:cNvSpPr txBox="1"/>
            <p:nvPr/>
          </p:nvSpPr>
          <p:spPr>
            <a:xfrm>
              <a:off x="4225510" y="2956385"/>
              <a:ext cx="863243" cy="461665"/>
            </a:xfrm>
            <a:prstGeom prst="rect">
              <a:avLst/>
            </a:prstGeom>
            <a:noFill/>
          </p:spPr>
          <p:txBody>
            <a:bodyPr wrap="square" rtlCol="0">
              <a:spAutoFit/>
            </a:bodyPr>
            <a:lstStyle/>
            <a:p>
              <a:r>
                <a:rPr lang="zh-TW" altLang="en-US" sz="2400" dirty="0">
                  <a:solidFill>
                    <a:srgbClr val="5D739A"/>
                  </a:solidFill>
                  <a:latin typeface="微軟正黑體" panose="020B0604030504040204" pitchFamily="34" charset="-120"/>
                  <a:ea typeface="微軟正黑體" panose="020B0604030504040204" pitchFamily="34" charset="-120"/>
                  <a:cs typeface="Arial" pitchFamily="34" charset="0"/>
                </a:rPr>
                <a:t>策略</a:t>
              </a:r>
              <a:endParaRPr lang="ko-KR" altLang="en-US" sz="2400" dirty="0">
                <a:solidFill>
                  <a:srgbClr val="5D739A"/>
                </a:solidFill>
                <a:latin typeface="微軟正黑體" panose="020B0604030504040204" pitchFamily="34" charset="-120"/>
                <a:cs typeface="Arial" pitchFamily="34" charset="0"/>
              </a:endParaRPr>
            </a:p>
          </p:txBody>
        </p:sp>
        <p:sp>
          <p:nvSpPr>
            <p:cNvPr id="35" name="TextBox 19"/>
            <p:cNvSpPr txBox="1"/>
            <p:nvPr/>
          </p:nvSpPr>
          <p:spPr>
            <a:xfrm>
              <a:off x="8127197" y="2313189"/>
              <a:ext cx="1423917" cy="461665"/>
            </a:xfrm>
            <a:prstGeom prst="rect">
              <a:avLst/>
            </a:prstGeom>
            <a:noFill/>
          </p:spPr>
          <p:txBody>
            <a:bodyPr wrap="square" rtlCol="0">
              <a:spAutoFit/>
            </a:bodyPr>
            <a:lstStyle/>
            <a:p>
              <a:r>
                <a:rPr lang="zh-TW" altLang="en-US" sz="2400" dirty="0">
                  <a:solidFill>
                    <a:srgbClr val="6997AF"/>
                  </a:solidFill>
                  <a:latin typeface="微軟正黑體" panose="020B0604030504040204" pitchFamily="34" charset="-120"/>
                  <a:ea typeface="微軟正黑體" panose="020B0604030504040204" pitchFamily="34" charset="-120"/>
                  <a:cs typeface="Arial" pitchFamily="34" charset="0"/>
                </a:rPr>
                <a:t>改善情形</a:t>
              </a:r>
              <a:endParaRPr lang="ko-KR" altLang="en-US" sz="2400" dirty="0">
                <a:solidFill>
                  <a:srgbClr val="6997AF"/>
                </a:solidFill>
                <a:latin typeface="微軟正黑體" panose="020B0604030504040204" pitchFamily="34" charset="-120"/>
                <a:cs typeface="Arial" pitchFamily="34" charset="0"/>
              </a:endParaRPr>
            </a:p>
          </p:txBody>
        </p:sp>
      </p:grpSp>
      <p:sp>
        <p:nvSpPr>
          <p:cNvPr id="38" name="矩形 37"/>
          <p:cNvSpPr/>
          <p:nvPr/>
        </p:nvSpPr>
        <p:spPr>
          <a:xfrm>
            <a:off x="3156823" y="3282634"/>
            <a:ext cx="2368188" cy="1015663"/>
          </a:xfrm>
          <a:prstGeom prst="rect">
            <a:avLst/>
          </a:prstGeom>
          <a:ln>
            <a:noFill/>
          </a:ln>
        </p:spPr>
        <p:txBody>
          <a:bodyPr wrap="square">
            <a:spAutoFit/>
          </a:bodyPr>
          <a:lstStyle/>
          <a:p>
            <a:pPr algn="just"/>
            <a:r>
              <a:rPr lang="zh-TW" altLang="en-US" sz="2000" dirty="0">
                <a:latin typeface="微軟正黑體" panose="020B0604030504040204" pitchFamily="34" charset="-120"/>
                <a:ea typeface="微軟正黑體" panose="020B0604030504040204" pitchFamily="34" charset="-120"/>
              </a:rPr>
              <a:t>修正設置辦法，增加委員遴選彈性，以達成性別比例。</a:t>
            </a:r>
          </a:p>
        </p:txBody>
      </p:sp>
      <p:sp>
        <p:nvSpPr>
          <p:cNvPr id="50" name="矩形 49"/>
          <p:cNvSpPr/>
          <p:nvPr/>
        </p:nvSpPr>
        <p:spPr>
          <a:xfrm>
            <a:off x="5976842" y="2706597"/>
            <a:ext cx="6201511" cy="707886"/>
          </a:xfrm>
          <a:prstGeom prst="rect">
            <a:avLst/>
          </a:prstGeom>
        </p:spPr>
        <p:txBody>
          <a:bodyPr wrap="square">
            <a:spAutoFit/>
          </a:bodyPr>
          <a:lstStyle/>
          <a:p>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108</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年女性委員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(28.57%)</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，男性委員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10</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(71.43%)</a:t>
            </a:r>
          </a:p>
          <a:p>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年女性委員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(57.14%)</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，男性委員</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名</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(42.86%)</a:t>
            </a:r>
            <a:endParaRPr lang="zh-TW" altLang="en-US" sz="2000" dirty="0">
              <a:latin typeface="微軟正黑體" panose="020B0604030504040204" pitchFamily="34" charset="-120"/>
              <a:ea typeface="微軟正黑體" panose="020B0604030504040204" pitchFamily="34" charset="-120"/>
            </a:endParaRPr>
          </a:p>
        </p:txBody>
      </p:sp>
      <p:grpSp>
        <p:nvGrpSpPr>
          <p:cNvPr id="65" name="群組 64"/>
          <p:cNvGrpSpPr/>
          <p:nvPr/>
        </p:nvGrpSpPr>
        <p:grpSpPr>
          <a:xfrm>
            <a:off x="11162527" y="5021053"/>
            <a:ext cx="729978" cy="773364"/>
            <a:chOff x="6950629" y="2049017"/>
            <a:chExt cx="928776" cy="951327"/>
          </a:xfrm>
          <a:solidFill>
            <a:srgbClr val="FFC000"/>
          </a:solidFill>
        </p:grpSpPr>
        <p:sp>
          <p:nvSpPr>
            <p:cNvPr id="66" name="MH_SubTitle_3">
              <a:extLst>
                <a:ext uri="{FF2B5EF4-FFF2-40B4-BE49-F238E27FC236}">
                  <a16:creationId xmlns:a16="http://schemas.microsoft.com/office/drawing/2014/main" id="{85A23BA6-3562-4EAF-95F9-1FFB539BB3BC}"/>
                </a:ext>
              </a:extLst>
            </p:cNvPr>
            <p:cNvSpPr>
              <a:spLocks/>
            </p:cNvSpPr>
            <p:nvPr>
              <p:custDataLst>
                <p:tags r:id="rId1"/>
              </p:custDataLst>
            </p:nvPr>
          </p:nvSpPr>
          <p:spPr bwMode="auto">
            <a:xfrm>
              <a:off x="6950629" y="2049017"/>
              <a:ext cx="928776" cy="951327"/>
            </a:xfrm>
            <a:custGeom>
              <a:avLst/>
              <a:gdLst>
                <a:gd name="T0" fmla="*/ 192 w 588"/>
                <a:gd name="T1" fmla="*/ 2 h 595"/>
                <a:gd name="T2" fmla="*/ 327 w 588"/>
                <a:gd name="T3" fmla="*/ 85 h 595"/>
                <a:gd name="T4" fmla="*/ 505 w 588"/>
                <a:gd name="T5" fmla="*/ 70 h 595"/>
                <a:gd name="T6" fmla="*/ 529 w 588"/>
                <a:gd name="T7" fmla="*/ 67 h 595"/>
                <a:gd name="T8" fmla="*/ 544 w 588"/>
                <a:gd name="T9" fmla="*/ 82 h 595"/>
                <a:gd name="T10" fmla="*/ 547 w 588"/>
                <a:gd name="T11" fmla="*/ 86 h 595"/>
                <a:gd name="T12" fmla="*/ 549 w 588"/>
                <a:gd name="T13" fmla="*/ 90 h 595"/>
                <a:gd name="T14" fmla="*/ 551 w 588"/>
                <a:gd name="T15" fmla="*/ 95 h 595"/>
                <a:gd name="T16" fmla="*/ 552 w 588"/>
                <a:gd name="T17" fmla="*/ 101 h 595"/>
                <a:gd name="T18" fmla="*/ 553 w 588"/>
                <a:gd name="T19" fmla="*/ 106 h 595"/>
                <a:gd name="T20" fmla="*/ 552 w 588"/>
                <a:gd name="T21" fmla="*/ 111 h 595"/>
                <a:gd name="T22" fmla="*/ 551 w 588"/>
                <a:gd name="T23" fmla="*/ 118 h 595"/>
                <a:gd name="T24" fmla="*/ 516 w 588"/>
                <a:gd name="T25" fmla="*/ 292 h 595"/>
                <a:gd name="T26" fmla="*/ 581 w 588"/>
                <a:gd name="T27" fmla="*/ 445 h 595"/>
                <a:gd name="T28" fmla="*/ 416 w 588"/>
                <a:gd name="T29" fmla="*/ 466 h 595"/>
                <a:gd name="T30" fmla="*/ 283 w 588"/>
                <a:gd name="T31" fmla="*/ 583 h 595"/>
                <a:gd name="T32" fmla="*/ 279 w 588"/>
                <a:gd name="T33" fmla="*/ 587 h 595"/>
                <a:gd name="T34" fmla="*/ 275 w 588"/>
                <a:gd name="T35" fmla="*/ 589 h 595"/>
                <a:gd name="T36" fmla="*/ 271 w 588"/>
                <a:gd name="T37" fmla="*/ 592 h 595"/>
                <a:gd name="T38" fmla="*/ 265 w 588"/>
                <a:gd name="T39" fmla="*/ 594 h 595"/>
                <a:gd name="T40" fmla="*/ 260 w 588"/>
                <a:gd name="T41" fmla="*/ 595 h 595"/>
                <a:gd name="T42" fmla="*/ 255 w 588"/>
                <a:gd name="T43" fmla="*/ 595 h 595"/>
                <a:gd name="T44" fmla="*/ 250 w 588"/>
                <a:gd name="T45" fmla="*/ 595 h 595"/>
                <a:gd name="T46" fmla="*/ 244 w 588"/>
                <a:gd name="T47" fmla="*/ 594 h 595"/>
                <a:gd name="T48" fmla="*/ 239 w 588"/>
                <a:gd name="T49" fmla="*/ 592 h 595"/>
                <a:gd name="T50" fmla="*/ 235 w 588"/>
                <a:gd name="T51" fmla="*/ 589 h 595"/>
                <a:gd name="T52" fmla="*/ 231 w 588"/>
                <a:gd name="T53" fmla="*/ 586 h 595"/>
                <a:gd name="T54" fmla="*/ 227 w 588"/>
                <a:gd name="T55" fmla="*/ 583 h 595"/>
                <a:gd name="T56" fmla="*/ 220 w 588"/>
                <a:gd name="T57" fmla="*/ 574 h 595"/>
                <a:gd name="T58" fmla="*/ 218 w 588"/>
                <a:gd name="T59" fmla="*/ 567 h 595"/>
                <a:gd name="T60" fmla="*/ 142 w 588"/>
                <a:gd name="T61" fmla="*/ 406 h 595"/>
                <a:gd name="T62" fmla="*/ 2 w 588"/>
                <a:gd name="T63" fmla="*/ 330 h 595"/>
                <a:gd name="T64" fmla="*/ 6 w 588"/>
                <a:gd name="T65" fmla="*/ 302 h 595"/>
                <a:gd name="T66" fmla="*/ 72 w 588"/>
                <a:gd name="T67" fmla="*/ 249 h 595"/>
                <a:gd name="T68" fmla="*/ 141 w 588"/>
                <a:gd name="T69" fmla="*/ 191 h 595"/>
                <a:gd name="T70" fmla="*/ 156 w 588"/>
                <a:gd name="T71" fmla="*/ 102 h 595"/>
                <a:gd name="T72" fmla="*/ 169 w 588"/>
                <a:gd name="T73" fmla="*/ 19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88" h="595">
                  <a:moveTo>
                    <a:pt x="169" y="19"/>
                  </a:moveTo>
                  <a:cubicBezTo>
                    <a:pt x="174" y="10"/>
                    <a:pt x="182" y="4"/>
                    <a:pt x="192" y="2"/>
                  </a:cubicBezTo>
                  <a:cubicBezTo>
                    <a:pt x="199" y="0"/>
                    <a:pt x="211" y="0"/>
                    <a:pt x="223" y="9"/>
                  </a:cubicBezTo>
                  <a:cubicBezTo>
                    <a:pt x="259" y="34"/>
                    <a:pt x="293" y="59"/>
                    <a:pt x="327" y="85"/>
                  </a:cubicBezTo>
                  <a:cubicBezTo>
                    <a:pt x="338" y="93"/>
                    <a:pt x="362" y="98"/>
                    <a:pt x="377" y="95"/>
                  </a:cubicBezTo>
                  <a:cubicBezTo>
                    <a:pt x="417" y="86"/>
                    <a:pt x="459" y="77"/>
                    <a:pt x="505" y="70"/>
                  </a:cubicBezTo>
                  <a:cubicBezTo>
                    <a:pt x="512" y="69"/>
                    <a:pt x="518" y="69"/>
                    <a:pt x="524" y="70"/>
                  </a:cubicBezTo>
                  <a:cubicBezTo>
                    <a:pt x="529" y="67"/>
                    <a:pt x="529" y="67"/>
                    <a:pt x="529" y="67"/>
                  </a:cubicBezTo>
                  <a:cubicBezTo>
                    <a:pt x="542" y="80"/>
                    <a:pt x="542" y="80"/>
                    <a:pt x="542" y="80"/>
                  </a:cubicBezTo>
                  <a:cubicBezTo>
                    <a:pt x="543" y="81"/>
                    <a:pt x="543" y="81"/>
                    <a:pt x="544" y="82"/>
                  </a:cubicBezTo>
                  <a:cubicBezTo>
                    <a:pt x="544" y="82"/>
                    <a:pt x="545" y="83"/>
                    <a:pt x="546" y="84"/>
                  </a:cubicBezTo>
                  <a:cubicBezTo>
                    <a:pt x="546" y="85"/>
                    <a:pt x="546" y="85"/>
                    <a:pt x="547" y="86"/>
                  </a:cubicBezTo>
                  <a:cubicBezTo>
                    <a:pt x="547" y="87"/>
                    <a:pt x="548" y="88"/>
                    <a:pt x="548" y="89"/>
                  </a:cubicBezTo>
                  <a:cubicBezTo>
                    <a:pt x="549" y="89"/>
                    <a:pt x="549" y="90"/>
                    <a:pt x="549" y="90"/>
                  </a:cubicBezTo>
                  <a:cubicBezTo>
                    <a:pt x="550" y="91"/>
                    <a:pt x="550" y="92"/>
                    <a:pt x="551" y="93"/>
                  </a:cubicBezTo>
                  <a:cubicBezTo>
                    <a:pt x="551" y="94"/>
                    <a:pt x="551" y="95"/>
                    <a:pt x="551" y="95"/>
                  </a:cubicBezTo>
                  <a:cubicBezTo>
                    <a:pt x="552" y="96"/>
                    <a:pt x="552" y="97"/>
                    <a:pt x="552" y="98"/>
                  </a:cubicBezTo>
                  <a:cubicBezTo>
                    <a:pt x="552" y="99"/>
                    <a:pt x="552" y="100"/>
                    <a:pt x="552" y="101"/>
                  </a:cubicBezTo>
                  <a:cubicBezTo>
                    <a:pt x="553" y="102"/>
                    <a:pt x="553" y="103"/>
                    <a:pt x="553" y="103"/>
                  </a:cubicBezTo>
                  <a:cubicBezTo>
                    <a:pt x="553" y="104"/>
                    <a:pt x="553" y="105"/>
                    <a:pt x="553" y="106"/>
                  </a:cubicBezTo>
                  <a:cubicBezTo>
                    <a:pt x="553" y="107"/>
                    <a:pt x="553" y="108"/>
                    <a:pt x="553" y="109"/>
                  </a:cubicBezTo>
                  <a:cubicBezTo>
                    <a:pt x="553" y="109"/>
                    <a:pt x="553" y="110"/>
                    <a:pt x="552" y="111"/>
                  </a:cubicBezTo>
                  <a:cubicBezTo>
                    <a:pt x="552" y="112"/>
                    <a:pt x="552" y="113"/>
                    <a:pt x="552" y="114"/>
                  </a:cubicBezTo>
                  <a:cubicBezTo>
                    <a:pt x="552" y="115"/>
                    <a:pt x="552" y="117"/>
                    <a:pt x="551" y="118"/>
                  </a:cubicBezTo>
                  <a:cubicBezTo>
                    <a:pt x="541" y="153"/>
                    <a:pt x="528" y="195"/>
                    <a:pt x="511" y="241"/>
                  </a:cubicBezTo>
                  <a:cubicBezTo>
                    <a:pt x="506" y="255"/>
                    <a:pt x="509" y="280"/>
                    <a:pt x="516" y="292"/>
                  </a:cubicBezTo>
                  <a:cubicBezTo>
                    <a:pt x="542" y="333"/>
                    <a:pt x="564" y="373"/>
                    <a:pt x="581" y="406"/>
                  </a:cubicBezTo>
                  <a:cubicBezTo>
                    <a:pt x="588" y="420"/>
                    <a:pt x="588" y="434"/>
                    <a:pt x="581" y="445"/>
                  </a:cubicBezTo>
                  <a:cubicBezTo>
                    <a:pt x="575" y="456"/>
                    <a:pt x="562" y="463"/>
                    <a:pt x="548" y="464"/>
                  </a:cubicBezTo>
                  <a:cubicBezTo>
                    <a:pt x="510" y="467"/>
                    <a:pt x="464" y="467"/>
                    <a:pt x="416" y="466"/>
                  </a:cubicBezTo>
                  <a:cubicBezTo>
                    <a:pt x="402" y="465"/>
                    <a:pt x="379" y="475"/>
                    <a:pt x="370" y="486"/>
                  </a:cubicBezTo>
                  <a:cubicBezTo>
                    <a:pt x="337" y="524"/>
                    <a:pt x="308" y="557"/>
                    <a:pt x="283" y="583"/>
                  </a:cubicBezTo>
                  <a:cubicBezTo>
                    <a:pt x="282" y="584"/>
                    <a:pt x="281" y="585"/>
                    <a:pt x="280" y="586"/>
                  </a:cubicBezTo>
                  <a:cubicBezTo>
                    <a:pt x="279" y="586"/>
                    <a:pt x="279" y="586"/>
                    <a:pt x="279" y="587"/>
                  </a:cubicBezTo>
                  <a:cubicBezTo>
                    <a:pt x="278" y="587"/>
                    <a:pt x="277" y="588"/>
                    <a:pt x="276" y="589"/>
                  </a:cubicBezTo>
                  <a:cubicBezTo>
                    <a:pt x="276" y="589"/>
                    <a:pt x="275" y="589"/>
                    <a:pt x="275" y="589"/>
                  </a:cubicBezTo>
                  <a:cubicBezTo>
                    <a:pt x="274" y="590"/>
                    <a:pt x="273" y="591"/>
                    <a:pt x="272" y="591"/>
                  </a:cubicBezTo>
                  <a:cubicBezTo>
                    <a:pt x="271" y="591"/>
                    <a:pt x="271" y="591"/>
                    <a:pt x="271" y="592"/>
                  </a:cubicBezTo>
                  <a:cubicBezTo>
                    <a:pt x="269" y="592"/>
                    <a:pt x="268" y="593"/>
                    <a:pt x="266" y="594"/>
                  </a:cubicBezTo>
                  <a:cubicBezTo>
                    <a:pt x="266" y="594"/>
                    <a:pt x="265" y="594"/>
                    <a:pt x="265" y="594"/>
                  </a:cubicBezTo>
                  <a:cubicBezTo>
                    <a:pt x="264" y="594"/>
                    <a:pt x="263" y="594"/>
                    <a:pt x="262" y="595"/>
                  </a:cubicBezTo>
                  <a:cubicBezTo>
                    <a:pt x="261" y="595"/>
                    <a:pt x="260" y="595"/>
                    <a:pt x="260" y="595"/>
                  </a:cubicBezTo>
                  <a:cubicBezTo>
                    <a:pt x="259" y="595"/>
                    <a:pt x="258" y="595"/>
                    <a:pt x="257" y="595"/>
                  </a:cubicBezTo>
                  <a:cubicBezTo>
                    <a:pt x="256" y="595"/>
                    <a:pt x="255" y="595"/>
                    <a:pt x="255" y="595"/>
                  </a:cubicBezTo>
                  <a:cubicBezTo>
                    <a:pt x="254" y="595"/>
                    <a:pt x="253" y="595"/>
                    <a:pt x="251" y="595"/>
                  </a:cubicBezTo>
                  <a:cubicBezTo>
                    <a:pt x="251" y="595"/>
                    <a:pt x="251" y="595"/>
                    <a:pt x="250" y="595"/>
                  </a:cubicBezTo>
                  <a:cubicBezTo>
                    <a:pt x="248" y="595"/>
                    <a:pt x="247" y="595"/>
                    <a:pt x="245" y="594"/>
                  </a:cubicBezTo>
                  <a:cubicBezTo>
                    <a:pt x="245" y="594"/>
                    <a:pt x="244" y="594"/>
                    <a:pt x="244" y="594"/>
                  </a:cubicBezTo>
                  <a:cubicBezTo>
                    <a:pt x="243" y="593"/>
                    <a:pt x="242" y="593"/>
                    <a:pt x="241" y="592"/>
                  </a:cubicBezTo>
                  <a:cubicBezTo>
                    <a:pt x="240" y="592"/>
                    <a:pt x="240" y="592"/>
                    <a:pt x="239" y="592"/>
                  </a:cubicBezTo>
                  <a:cubicBezTo>
                    <a:pt x="238" y="591"/>
                    <a:pt x="237" y="591"/>
                    <a:pt x="237" y="590"/>
                  </a:cubicBezTo>
                  <a:cubicBezTo>
                    <a:pt x="236" y="590"/>
                    <a:pt x="236" y="590"/>
                    <a:pt x="235" y="589"/>
                  </a:cubicBezTo>
                  <a:cubicBezTo>
                    <a:pt x="234" y="589"/>
                    <a:pt x="233" y="588"/>
                    <a:pt x="232" y="587"/>
                  </a:cubicBezTo>
                  <a:cubicBezTo>
                    <a:pt x="231" y="587"/>
                    <a:pt x="231" y="586"/>
                    <a:pt x="231" y="586"/>
                  </a:cubicBezTo>
                  <a:cubicBezTo>
                    <a:pt x="230" y="585"/>
                    <a:pt x="229" y="585"/>
                    <a:pt x="228" y="584"/>
                  </a:cubicBezTo>
                  <a:cubicBezTo>
                    <a:pt x="228" y="583"/>
                    <a:pt x="228" y="583"/>
                    <a:pt x="227" y="583"/>
                  </a:cubicBezTo>
                  <a:cubicBezTo>
                    <a:pt x="227" y="582"/>
                    <a:pt x="227" y="582"/>
                    <a:pt x="226" y="581"/>
                  </a:cubicBezTo>
                  <a:cubicBezTo>
                    <a:pt x="220" y="574"/>
                    <a:pt x="220" y="574"/>
                    <a:pt x="220" y="574"/>
                  </a:cubicBezTo>
                  <a:cubicBezTo>
                    <a:pt x="221" y="573"/>
                    <a:pt x="221" y="573"/>
                    <a:pt x="221" y="573"/>
                  </a:cubicBezTo>
                  <a:cubicBezTo>
                    <a:pt x="220" y="571"/>
                    <a:pt x="219" y="569"/>
                    <a:pt x="218" y="567"/>
                  </a:cubicBezTo>
                  <a:cubicBezTo>
                    <a:pt x="202" y="524"/>
                    <a:pt x="188" y="483"/>
                    <a:pt x="175" y="443"/>
                  </a:cubicBezTo>
                  <a:cubicBezTo>
                    <a:pt x="171" y="429"/>
                    <a:pt x="155" y="411"/>
                    <a:pt x="142" y="406"/>
                  </a:cubicBezTo>
                  <a:cubicBezTo>
                    <a:pt x="103" y="389"/>
                    <a:pt x="63" y="372"/>
                    <a:pt x="25" y="354"/>
                  </a:cubicBezTo>
                  <a:cubicBezTo>
                    <a:pt x="10" y="347"/>
                    <a:pt x="5" y="337"/>
                    <a:pt x="2" y="330"/>
                  </a:cubicBezTo>
                  <a:cubicBezTo>
                    <a:pt x="0" y="321"/>
                    <a:pt x="1" y="311"/>
                    <a:pt x="6" y="302"/>
                  </a:cubicBezTo>
                  <a:cubicBezTo>
                    <a:pt x="6" y="302"/>
                    <a:pt x="6" y="302"/>
                    <a:pt x="6" y="302"/>
                  </a:cubicBezTo>
                  <a:cubicBezTo>
                    <a:pt x="9" y="296"/>
                    <a:pt x="14" y="290"/>
                    <a:pt x="21" y="286"/>
                  </a:cubicBezTo>
                  <a:cubicBezTo>
                    <a:pt x="38" y="274"/>
                    <a:pt x="54" y="262"/>
                    <a:pt x="72" y="249"/>
                  </a:cubicBezTo>
                  <a:cubicBezTo>
                    <a:pt x="89" y="236"/>
                    <a:pt x="106" y="224"/>
                    <a:pt x="124" y="210"/>
                  </a:cubicBezTo>
                  <a:cubicBezTo>
                    <a:pt x="130" y="207"/>
                    <a:pt x="136" y="199"/>
                    <a:pt x="141" y="191"/>
                  </a:cubicBezTo>
                  <a:cubicBezTo>
                    <a:pt x="145" y="183"/>
                    <a:pt x="149" y="174"/>
                    <a:pt x="149" y="167"/>
                  </a:cubicBezTo>
                  <a:cubicBezTo>
                    <a:pt x="152" y="145"/>
                    <a:pt x="154" y="123"/>
                    <a:pt x="156" y="102"/>
                  </a:cubicBezTo>
                  <a:cubicBezTo>
                    <a:pt x="159" y="81"/>
                    <a:pt x="161" y="60"/>
                    <a:pt x="163" y="40"/>
                  </a:cubicBezTo>
                  <a:cubicBezTo>
                    <a:pt x="164" y="32"/>
                    <a:pt x="166" y="25"/>
                    <a:pt x="169" y="19"/>
                  </a:cubicBezTo>
                  <a:close/>
                </a:path>
              </a:pathLst>
            </a:custGeom>
            <a:grpFill/>
            <a:ln w="38100">
              <a:solidFill>
                <a:schemeClr val="bg1"/>
              </a:solidFill>
            </a:ln>
          </p:spPr>
          <p:style>
            <a:lnRef idx="3">
              <a:schemeClr val="lt1"/>
            </a:lnRef>
            <a:fillRef idx="1">
              <a:schemeClr val="accent4"/>
            </a:fillRef>
            <a:effectRef idx="1">
              <a:schemeClr val="accent4"/>
            </a:effectRef>
            <a:fontRef idx="minor">
              <a:schemeClr val="lt1"/>
            </a:fontRef>
          </p:style>
          <p:txBody>
            <a:bodyPr lIns="151820" tIns="404852" anchor="ctr" anchorCtr="1">
              <a:normAutofit fontScale="92500" lnSpcReduction="10000"/>
            </a:bodyPr>
            <a:lstStyle/>
            <a:p>
              <a:pPr>
                <a:defRPr/>
              </a:pPr>
              <a:endParaRPr lang="zh-CN" altLang="en-US" sz="2399"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7" name="矩形 66"/>
            <p:cNvSpPr/>
            <p:nvPr/>
          </p:nvSpPr>
          <p:spPr>
            <a:xfrm>
              <a:off x="7081499" y="2340016"/>
              <a:ext cx="763202" cy="378601"/>
            </a:xfrm>
            <a:prstGeom prst="rect">
              <a:avLst/>
            </a:prstGeom>
            <a:noFill/>
          </p:spPr>
          <p:txBody>
            <a:bodyPr wrap="none">
              <a:spAutoFit/>
            </a:bodyPr>
            <a:lstStyle/>
            <a:p>
              <a:pPr>
                <a:defRPr/>
              </a:pPr>
              <a:r>
                <a:rPr lang="zh-TW" altLang="en-US" sz="1400" dirty="0">
                  <a:latin typeface="FZHei-B01S" panose="02010601030101010101" pitchFamily="2" charset="-122"/>
                  <a:ea typeface="FZHei-B01S" panose="02010601030101010101" pitchFamily="2" charset="-122"/>
                  <a:sym typeface="FZHei-B01S" panose="02010601030101010101" pitchFamily="2" charset="-122"/>
                </a:rPr>
                <a:t>達成</a:t>
              </a:r>
              <a:r>
                <a:rPr lang="en-US" altLang="zh-TW" sz="1400" dirty="0">
                  <a:latin typeface="FZHei-B01S" panose="02010601030101010101" pitchFamily="2" charset="-122"/>
                  <a:ea typeface="FZHei-B01S" panose="02010601030101010101" pitchFamily="2" charset="-122"/>
                  <a:sym typeface="FZHei-B01S" panose="02010601030101010101" pitchFamily="2" charset="-122"/>
                </a:rPr>
                <a:t>!</a:t>
              </a:r>
              <a:endParaRPr lang="zh-CN" altLang="en-US" sz="1400" dirty="0">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14" name="群組 13"/>
          <p:cNvGrpSpPr/>
          <p:nvPr/>
        </p:nvGrpSpPr>
        <p:grpSpPr>
          <a:xfrm>
            <a:off x="5922815" y="3718597"/>
            <a:ext cx="5184584" cy="1953244"/>
            <a:chOff x="6141181" y="3882371"/>
            <a:chExt cx="5184584" cy="1953245"/>
          </a:xfrm>
        </p:grpSpPr>
        <p:grpSp>
          <p:nvGrpSpPr>
            <p:cNvPr id="64" name="群組 63"/>
            <p:cNvGrpSpPr/>
            <p:nvPr/>
          </p:nvGrpSpPr>
          <p:grpSpPr>
            <a:xfrm>
              <a:off x="6141181" y="3884214"/>
              <a:ext cx="5184584" cy="1951402"/>
              <a:chOff x="6179351" y="4323793"/>
              <a:chExt cx="5348168" cy="1951402"/>
            </a:xfrm>
          </p:grpSpPr>
          <p:sp>
            <p:nvSpPr>
              <p:cNvPr id="30" name="TextBox 29"/>
              <p:cNvSpPr txBox="1"/>
              <p:nvPr/>
            </p:nvSpPr>
            <p:spPr>
              <a:xfrm>
                <a:off x="6179351" y="4527109"/>
                <a:ext cx="1372804" cy="584775"/>
              </a:xfrm>
              <a:prstGeom prst="rect">
                <a:avLst/>
              </a:prstGeom>
              <a:noFill/>
            </p:spPr>
            <p:txBody>
              <a:bodyPr wrap="none" rtlCol="0">
                <a:spAutoFit/>
              </a:bodyPr>
              <a:lstStyle/>
              <a:p>
                <a:r>
                  <a:rPr lang="en-US" altLang="zh-TW" sz="3200" b="1" dirty="0">
                    <a:solidFill>
                      <a:srgbClr val="6997AF"/>
                    </a:solidFill>
                    <a:latin typeface="微軟正黑體" panose="020B0604030504040204" pitchFamily="34" charset="-120"/>
                    <a:ea typeface="微軟正黑體" panose="020B0604030504040204" pitchFamily="34" charset="-120"/>
                    <a:cs typeface="Arial" pitchFamily="34" charset="0"/>
                  </a:rPr>
                  <a:t>108</a:t>
                </a:r>
                <a:r>
                  <a:rPr lang="zh-TW" altLang="en-US" sz="3200" b="1" dirty="0">
                    <a:solidFill>
                      <a:srgbClr val="6997AF"/>
                    </a:solidFill>
                    <a:latin typeface="微軟正黑體" panose="020B0604030504040204" pitchFamily="34" charset="-120"/>
                    <a:ea typeface="微軟正黑體" panose="020B0604030504040204" pitchFamily="34" charset="-120"/>
                    <a:cs typeface="Arial" pitchFamily="34" charset="0"/>
                  </a:rPr>
                  <a:t>年</a:t>
                </a:r>
                <a:endParaRPr lang="ko-KR" altLang="en-US" sz="1600" b="1" dirty="0">
                  <a:solidFill>
                    <a:srgbClr val="6997AF"/>
                  </a:solidFill>
                  <a:latin typeface="微軟正黑體" panose="020B0604030504040204" pitchFamily="34" charset="-120"/>
                  <a:cs typeface="Arial" pitchFamily="34" charset="0"/>
                </a:endParaRPr>
              </a:p>
            </p:txBody>
          </p:sp>
          <p:grpSp>
            <p:nvGrpSpPr>
              <p:cNvPr id="39" name="Group 25"/>
              <p:cNvGrpSpPr/>
              <p:nvPr/>
            </p:nvGrpSpPr>
            <p:grpSpPr>
              <a:xfrm>
                <a:off x="7711919" y="4323793"/>
                <a:ext cx="3815600" cy="823179"/>
                <a:chOff x="5764394" y="3394105"/>
                <a:chExt cx="2861700" cy="617384"/>
              </a:xfrm>
              <a:solidFill>
                <a:schemeClr val="accent3"/>
              </a:solidFill>
            </p:grpSpPr>
            <p:sp>
              <p:nvSpPr>
                <p:cNvPr id="40" name="Round Same Side Corner Rectangle 20"/>
                <p:cNvSpPr/>
                <p:nvPr/>
              </p:nvSpPr>
              <p:spPr>
                <a:xfrm rot="10800000">
                  <a:off x="5764394"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1" name="Round Same Side Corner Rectangle 20"/>
                <p:cNvSpPr/>
                <p:nvPr/>
              </p:nvSpPr>
              <p:spPr>
                <a:xfrm rot="10800000">
                  <a:off x="6050203"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2" name="Round Same Side Corner Rectangle 20"/>
                <p:cNvSpPr/>
                <p:nvPr/>
              </p:nvSpPr>
              <p:spPr>
                <a:xfrm rot="10800000">
                  <a:off x="6336012"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3" name="Round Same Side Corner Rectangle 20"/>
                <p:cNvSpPr/>
                <p:nvPr/>
              </p:nvSpPr>
              <p:spPr>
                <a:xfrm rot="10800000">
                  <a:off x="6621821"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4" name="Round Same Side Corner Rectangle 20"/>
                <p:cNvSpPr/>
                <p:nvPr/>
              </p:nvSpPr>
              <p:spPr>
                <a:xfrm rot="10800000">
                  <a:off x="6907630"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5" name="Round Same Side Corner Rectangle 20"/>
                <p:cNvSpPr/>
                <p:nvPr/>
              </p:nvSpPr>
              <p:spPr>
                <a:xfrm rot="10800000">
                  <a:off x="7193439"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6" name="Round Same Side Corner Rectangle 20"/>
                <p:cNvSpPr/>
                <p:nvPr/>
              </p:nvSpPr>
              <p:spPr>
                <a:xfrm rot="10800000">
                  <a:off x="7479248"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7" name="Round Same Side Corner Rectangle 20"/>
                <p:cNvSpPr/>
                <p:nvPr/>
              </p:nvSpPr>
              <p:spPr>
                <a:xfrm rot="10800000">
                  <a:off x="776505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8" name="Round Same Side Corner Rectangle 20"/>
                <p:cNvSpPr/>
                <p:nvPr/>
              </p:nvSpPr>
              <p:spPr>
                <a:xfrm rot="10800000">
                  <a:off x="8050866"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49" name="Round Same Side Corner Rectangle 20"/>
                <p:cNvSpPr/>
                <p:nvPr/>
              </p:nvSpPr>
              <p:spPr>
                <a:xfrm rot="10800000">
                  <a:off x="833667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grpSp>
          <p:sp>
            <p:nvSpPr>
              <p:cNvPr id="51" name="TextBox 29"/>
              <p:cNvSpPr txBox="1"/>
              <p:nvPr/>
            </p:nvSpPr>
            <p:spPr>
              <a:xfrm>
                <a:off x="6179351" y="5690420"/>
                <a:ext cx="1372804" cy="584775"/>
              </a:xfrm>
              <a:prstGeom prst="rect">
                <a:avLst/>
              </a:prstGeom>
              <a:noFill/>
            </p:spPr>
            <p:txBody>
              <a:bodyPr wrap="none" rtlCol="0">
                <a:spAutoFit/>
              </a:bodyPr>
              <a:lstStyle/>
              <a:p>
                <a:r>
                  <a:rPr lang="en-US" altLang="zh-TW" sz="3200" b="1" dirty="0">
                    <a:solidFill>
                      <a:srgbClr val="6997AF"/>
                    </a:solidFill>
                    <a:latin typeface="微軟正黑體" panose="020B0604030504040204" pitchFamily="34" charset="-120"/>
                    <a:ea typeface="微軟正黑體" panose="020B0604030504040204" pitchFamily="34" charset="-120"/>
                    <a:cs typeface="Arial" pitchFamily="34" charset="0"/>
                  </a:rPr>
                  <a:t>111</a:t>
                </a:r>
                <a:r>
                  <a:rPr lang="zh-TW" altLang="en-US" sz="3200" b="1" dirty="0">
                    <a:solidFill>
                      <a:srgbClr val="6997AF"/>
                    </a:solidFill>
                    <a:latin typeface="微軟正黑體" panose="020B0604030504040204" pitchFamily="34" charset="-120"/>
                    <a:ea typeface="微軟正黑體" panose="020B0604030504040204" pitchFamily="34" charset="-120"/>
                    <a:cs typeface="Arial" pitchFamily="34" charset="0"/>
                  </a:rPr>
                  <a:t>年</a:t>
                </a:r>
                <a:endParaRPr lang="ko-KR" altLang="en-US" sz="1600" b="1" dirty="0">
                  <a:solidFill>
                    <a:srgbClr val="6997AF"/>
                  </a:solidFill>
                  <a:latin typeface="微軟正黑體" panose="020B0604030504040204" pitchFamily="34" charset="-120"/>
                  <a:cs typeface="Arial" pitchFamily="34" charset="0"/>
                </a:endParaRPr>
              </a:p>
            </p:txBody>
          </p:sp>
          <p:grpSp>
            <p:nvGrpSpPr>
              <p:cNvPr id="52" name="Group 25"/>
              <p:cNvGrpSpPr/>
              <p:nvPr/>
            </p:nvGrpSpPr>
            <p:grpSpPr>
              <a:xfrm>
                <a:off x="7711919" y="5409342"/>
                <a:ext cx="3815600" cy="823179"/>
                <a:chOff x="5764394" y="3394105"/>
                <a:chExt cx="2861700" cy="617384"/>
              </a:xfrm>
              <a:solidFill>
                <a:schemeClr val="accent3"/>
              </a:solidFill>
            </p:grpSpPr>
            <p:sp>
              <p:nvSpPr>
                <p:cNvPr id="53" name="Round Same Side Corner Rectangle 20"/>
                <p:cNvSpPr/>
                <p:nvPr/>
              </p:nvSpPr>
              <p:spPr>
                <a:xfrm rot="10800000">
                  <a:off x="5764394"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4" name="Round Same Side Corner Rectangle 20"/>
                <p:cNvSpPr/>
                <p:nvPr/>
              </p:nvSpPr>
              <p:spPr>
                <a:xfrm rot="10800000">
                  <a:off x="6050203"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5" name="Round Same Side Corner Rectangle 20"/>
                <p:cNvSpPr/>
                <p:nvPr/>
              </p:nvSpPr>
              <p:spPr>
                <a:xfrm rot="10800000">
                  <a:off x="6336012"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6" name="Round Same Side Corner Rectangle 20"/>
                <p:cNvSpPr/>
                <p:nvPr/>
              </p:nvSpPr>
              <p:spPr>
                <a:xfrm rot="10800000">
                  <a:off x="6621821"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7" name="Round Same Side Corner Rectangle 20"/>
                <p:cNvSpPr/>
                <p:nvPr/>
              </p:nvSpPr>
              <p:spPr>
                <a:xfrm rot="10800000">
                  <a:off x="6907630"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8" name="Round Same Side Corner Rectangle 20"/>
                <p:cNvSpPr/>
                <p:nvPr/>
              </p:nvSpPr>
              <p:spPr>
                <a:xfrm rot="10800000">
                  <a:off x="7193439"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59" name="Round Same Side Corner Rectangle 20"/>
                <p:cNvSpPr/>
                <p:nvPr/>
              </p:nvSpPr>
              <p:spPr>
                <a:xfrm rot="10800000">
                  <a:off x="7479248"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0" name="Round Same Side Corner Rectangle 20"/>
                <p:cNvSpPr/>
                <p:nvPr/>
              </p:nvSpPr>
              <p:spPr>
                <a:xfrm rot="10800000">
                  <a:off x="776505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1" name="Round Same Side Corner Rectangle 20"/>
                <p:cNvSpPr/>
                <p:nvPr/>
              </p:nvSpPr>
              <p:spPr>
                <a:xfrm rot="10800000">
                  <a:off x="8050866"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62" name="Round Same Side Corner Rectangle 20"/>
                <p:cNvSpPr/>
                <p:nvPr/>
              </p:nvSpPr>
              <p:spPr>
                <a:xfrm rot="10800000">
                  <a:off x="8336677" y="3394105"/>
                  <a:ext cx="289417" cy="617384"/>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grpSp>
        </p:grpSp>
        <p:pic>
          <p:nvPicPr>
            <p:cNvPr id="63" name="圖片 62"/>
            <p:cNvPicPr>
              <a:picLocks noChangeAspect="1"/>
            </p:cNvPicPr>
            <p:nvPr/>
          </p:nvPicPr>
          <p:blipFill rotWithShape="1">
            <a:blip r:embed="rId4"/>
            <a:srcRect l="70032" r="-1" b="1393"/>
            <a:stretch/>
          </p:blipFill>
          <p:spPr>
            <a:xfrm>
              <a:off x="8628941" y="3882371"/>
              <a:ext cx="113278" cy="825021"/>
            </a:xfrm>
            <a:prstGeom prst="rect">
              <a:avLst/>
            </a:prstGeom>
          </p:spPr>
        </p:pic>
      </p:grpSp>
      <p:sp>
        <p:nvSpPr>
          <p:cNvPr id="3" name="投影片編號版面配置區 2"/>
          <p:cNvSpPr>
            <a:spLocks noGrp="1"/>
          </p:cNvSpPr>
          <p:nvPr>
            <p:ph type="sldNum" sz="quarter" idx="14"/>
          </p:nvPr>
        </p:nvSpPr>
        <p:spPr/>
        <p:txBody>
          <a:bodyPr/>
          <a:lstStyle/>
          <a:p>
            <a:fld id="{13E0A09B-946E-44A7-B1A7-6D2C280D592B}" type="slidenum">
              <a:rPr lang="zh-TW" altLang="en-US" smtClean="0"/>
              <a:pPr/>
              <a:t>13</a:t>
            </a:fld>
            <a:endParaRPr lang="zh-TW" altLang="en-US" dirty="0"/>
          </a:p>
        </p:txBody>
      </p:sp>
      <p:grpSp>
        <p:nvGrpSpPr>
          <p:cNvPr id="2" name="群組 1"/>
          <p:cNvGrpSpPr/>
          <p:nvPr/>
        </p:nvGrpSpPr>
        <p:grpSpPr>
          <a:xfrm>
            <a:off x="9257801" y="4798449"/>
            <a:ext cx="376035" cy="829784"/>
            <a:chOff x="9224462" y="5665235"/>
            <a:chExt cx="376035" cy="829784"/>
          </a:xfrm>
        </p:grpSpPr>
        <p:sp>
          <p:nvSpPr>
            <p:cNvPr id="70" name="Round Same Side Corner Rectangle 20"/>
            <p:cNvSpPr/>
            <p:nvPr/>
          </p:nvSpPr>
          <p:spPr>
            <a:xfrm rot="10800000">
              <a:off x="9224462" y="5671840"/>
              <a:ext cx="374086" cy="823179"/>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69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pic>
          <p:nvPicPr>
            <p:cNvPr id="71" name="圖片 70"/>
            <p:cNvPicPr>
              <a:picLocks noChangeAspect="1"/>
            </p:cNvPicPr>
            <p:nvPr/>
          </p:nvPicPr>
          <p:blipFill rotWithShape="1">
            <a:blip r:embed="rId4"/>
            <a:srcRect l="61127" b="1393"/>
            <a:stretch/>
          </p:blipFill>
          <p:spPr>
            <a:xfrm>
              <a:off x="9453563" y="5665235"/>
              <a:ext cx="146934" cy="825022"/>
            </a:xfrm>
            <a:prstGeom prst="rect">
              <a:avLst/>
            </a:prstGeom>
          </p:spPr>
        </p:pic>
      </p:grpSp>
      <p:sp>
        <p:nvSpPr>
          <p:cNvPr id="72" name="文字方塊 71"/>
          <p:cNvSpPr txBox="1"/>
          <p:nvPr/>
        </p:nvSpPr>
        <p:spPr>
          <a:xfrm>
            <a:off x="506133" y="2981802"/>
            <a:ext cx="2454018" cy="2308324"/>
          </a:xfrm>
          <a:prstGeom prst="rect">
            <a:avLst/>
          </a:prstGeom>
          <a:noFill/>
        </p:spPr>
        <p:txBody>
          <a:bodyPr wrap="square" rtlCol="0">
            <a:spAutoFit/>
          </a:bodyPr>
          <a:lstStyle/>
          <a:p>
            <a:pPr algn="just"/>
            <a:r>
              <a:rPr lang="zh-TW" altLang="en-US" b="1" dirty="0" smtClean="0">
                <a:latin typeface="微軟正黑體" panose="020B0604030504040204" pitchFamily="34" charset="-120"/>
                <a:ea typeface="微軟正黑體" panose="020B0604030504040204" pitchFamily="34" charset="-120"/>
              </a:rPr>
              <a:t>依第</a:t>
            </a:r>
            <a:r>
              <a:rPr lang="en-US" altLang="zh-TW" b="1" dirty="0" smtClean="0">
                <a:latin typeface="微軟正黑體" panose="020B0604030504040204" pitchFamily="34" charset="-120"/>
                <a:ea typeface="微軟正黑體" panose="020B0604030504040204" pitchFamily="34" charset="-120"/>
              </a:rPr>
              <a:t>23</a:t>
            </a:r>
            <a:r>
              <a:rPr lang="zh-TW" altLang="en-US" b="1" dirty="0" smtClean="0">
                <a:latin typeface="微軟正黑體" panose="020B0604030504040204" pitchFamily="34" charset="-120"/>
                <a:ea typeface="微軟正黑體" panose="020B0604030504040204" pitchFamily="34" charset="-120"/>
              </a:rPr>
              <a:t>號一般性建議第</a:t>
            </a:r>
            <a:r>
              <a:rPr lang="en-US" altLang="zh-TW" b="1" dirty="0" smtClean="0">
                <a:latin typeface="微軟正黑體" panose="020B0604030504040204" pitchFamily="34" charset="-120"/>
                <a:ea typeface="微軟正黑體" panose="020B0604030504040204" pitchFamily="34" charset="-120"/>
              </a:rPr>
              <a:t>15</a:t>
            </a:r>
            <a:r>
              <a:rPr lang="zh-TW" altLang="en-US" b="1" dirty="0" smtClean="0">
                <a:latin typeface="微軟正黑體" panose="020B0604030504040204" pitchFamily="34" charset="-120"/>
                <a:ea typeface="微軟正黑體" panose="020B0604030504040204" pitchFamily="34" charset="-120"/>
              </a:rPr>
              <a:t>、</a:t>
            </a:r>
            <a:r>
              <a:rPr lang="en-US" altLang="zh-TW" b="1" dirty="0" smtClean="0">
                <a:latin typeface="微軟正黑體" panose="020B0604030504040204" pitchFamily="34" charset="-120"/>
                <a:ea typeface="微軟正黑體" panose="020B0604030504040204" pitchFamily="34" charset="-120"/>
              </a:rPr>
              <a:t>16</a:t>
            </a:r>
            <a:r>
              <a:rPr lang="zh-TW" altLang="en-US" b="1" dirty="0" smtClean="0">
                <a:latin typeface="微軟正黑體" panose="020B0604030504040204" pitchFamily="34" charset="-120"/>
                <a:ea typeface="微軟正黑體" panose="020B0604030504040204" pitchFamily="34" charset="-120"/>
              </a:rPr>
              <a:t>段：</a:t>
            </a:r>
            <a:r>
              <a:rPr lang="zh-TW" altLang="en-US"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採取暫行特別措施，鼓勵男女平等參與社會公共生活</a:t>
            </a:r>
            <a:r>
              <a:rPr lang="zh-TW" altLang="en-US"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r>
              <a:rPr lang="zh-TW" altLang="en-US"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婦女參與的</a:t>
            </a:r>
            <a:r>
              <a:rPr lang="zh-TW" altLang="en-US"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比例超過三分之一，</a:t>
            </a:r>
            <a:r>
              <a:rPr lang="zh-TW" altLang="en-US"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就會對政治方式和決定內容產生實際影響</a:t>
            </a:r>
            <a:r>
              <a:rPr lang="zh-TW" altLang="en-US"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endParaRPr lang="zh-TW" altLang="en-US" dirty="0">
              <a:latin typeface="微軟正黑體" panose="020B0604030504040204" pitchFamily="34" charset="-120"/>
              <a:ea typeface="微軟正黑體" panose="020B0604030504040204" pitchFamily="34" charset="-120"/>
            </a:endParaRPr>
          </a:p>
        </p:txBody>
      </p:sp>
      <p:sp>
        <p:nvSpPr>
          <p:cNvPr id="80" name="TextBox 18"/>
          <p:cNvSpPr txBox="1"/>
          <p:nvPr/>
        </p:nvSpPr>
        <p:spPr>
          <a:xfrm>
            <a:off x="3029689" y="964400"/>
            <a:ext cx="8978361" cy="400110"/>
          </a:xfrm>
          <a:prstGeom prst="rect">
            <a:avLst/>
          </a:prstGeom>
          <a:solidFill>
            <a:schemeClr val="accent1">
              <a:lumMod val="20000"/>
              <a:lumOff val="80000"/>
            </a:schemeClr>
          </a:solidFill>
          <a:ln>
            <a:noFill/>
          </a:ln>
        </p:spPr>
        <p:txBody>
          <a:bodyPr wrap="square" rtlCol="0">
            <a:spAutoFit/>
          </a:bodyPr>
          <a:lstStyle/>
          <a:p>
            <a:pPr algn="just"/>
            <a:r>
              <a:rPr lang="zh-TW" altLang="en-US" sz="2000" dirty="0">
                <a:latin typeface="微軟正黑體" panose="020B0604030504040204" pitchFamily="34" charset="-120"/>
                <a:ea typeface="微軟正黑體" panose="020B0604030504040204" pitchFamily="34" charset="-120"/>
                <a:cs typeface="Arial" pitchFamily="34" charset="0"/>
              </a:rPr>
              <a:t>部分委員由指定職務人員擔任，如指定特定機關首長擔任，致未達成性別比例。</a:t>
            </a:r>
          </a:p>
        </p:txBody>
      </p:sp>
      <p:sp>
        <p:nvSpPr>
          <p:cNvPr id="81" name="Text Placeholder 2"/>
          <p:cNvSpPr txBox="1">
            <a:spLocks/>
          </p:cNvSpPr>
          <p:nvPr/>
        </p:nvSpPr>
        <p:spPr>
          <a:xfrm>
            <a:off x="232898" y="1504664"/>
            <a:ext cx="4460070" cy="384043"/>
          </a:xfrm>
          <a:prstGeom prst="rect">
            <a:avLst/>
          </a:prstGeom>
          <a:solidFill>
            <a:srgbClr val="DECEE8"/>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2000" b="1" dirty="0" smtClean="0">
                <a:solidFill>
                  <a:srgbClr val="404040"/>
                </a:solidFill>
                <a:latin typeface="微軟正黑體" panose="020B0604030504040204" pitchFamily="34" charset="-120"/>
                <a:ea typeface="微軟正黑體" panose="020B0604030504040204" pitchFamily="34" charset="-120"/>
              </a:rPr>
              <a:t>案例</a:t>
            </a:r>
            <a:r>
              <a:rPr lang="zh-TW" altLang="en-US" sz="2000" b="1" dirty="0">
                <a:solidFill>
                  <a:srgbClr val="404040"/>
                </a:solidFill>
                <a:latin typeface="微軟正黑體" panose="020B0604030504040204" pitchFamily="34" charset="-120"/>
                <a:ea typeface="微軟正黑體" panose="020B0604030504040204" pitchFamily="34" charset="-120"/>
              </a:rPr>
              <a:t>分析</a:t>
            </a:r>
            <a:r>
              <a:rPr lang="en-US" altLang="zh-TW" sz="2000" b="1" dirty="0">
                <a:solidFill>
                  <a:srgbClr val="404040"/>
                </a:solidFill>
                <a:latin typeface="微軟正黑體" panose="020B0604030504040204" pitchFamily="34" charset="-120"/>
                <a:ea typeface="微軟正黑體" panose="020B0604030504040204" pitchFamily="34" charset="-120"/>
              </a:rPr>
              <a:t>3  </a:t>
            </a:r>
            <a:r>
              <a:rPr lang="zh-TW" altLang="en-US" sz="2000" b="1" dirty="0">
                <a:solidFill>
                  <a:srgbClr val="404040"/>
                </a:solidFill>
                <a:latin typeface="微軟正黑體" panose="020B0604030504040204" pitchFamily="34" charset="-120"/>
                <a:ea typeface="微軟正黑體" panose="020B0604030504040204" pitchFamily="34" charset="-120"/>
              </a:rPr>
              <a:t>新北市區段徵收委員會</a:t>
            </a:r>
          </a:p>
          <a:p>
            <a:pPr marL="0" indent="0" algn="ctr">
              <a:buNone/>
            </a:pPr>
            <a:endParaRPr lang="zh-TW" altLang="en-US" sz="2000" b="1" dirty="0">
              <a:solidFill>
                <a:srgbClr val="404040"/>
              </a:solidFill>
              <a:latin typeface="微軟正黑體" panose="020B0604030504040204" pitchFamily="34" charset="-120"/>
              <a:ea typeface="微軟正黑體" panose="020B0604030504040204" pitchFamily="34" charset="-120"/>
            </a:endParaRPr>
          </a:p>
        </p:txBody>
      </p:sp>
      <p:grpSp>
        <p:nvGrpSpPr>
          <p:cNvPr id="82" name="群組 81"/>
          <p:cNvGrpSpPr/>
          <p:nvPr/>
        </p:nvGrpSpPr>
        <p:grpSpPr>
          <a:xfrm>
            <a:off x="234835" y="2125513"/>
            <a:ext cx="880378" cy="861774"/>
            <a:chOff x="1777991" y="4707588"/>
            <a:chExt cx="880378" cy="861774"/>
          </a:xfrm>
        </p:grpSpPr>
        <p:sp>
          <p:nvSpPr>
            <p:cNvPr id="83" name="Isosceles Triangle 6"/>
            <p:cNvSpPr/>
            <p:nvPr/>
          </p:nvSpPr>
          <p:spPr>
            <a:xfrm>
              <a:off x="2128985" y="5113616"/>
              <a:ext cx="470183"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84" name="文字方塊 83"/>
            <p:cNvSpPr txBox="1"/>
            <p:nvPr/>
          </p:nvSpPr>
          <p:spPr>
            <a:xfrm>
              <a:off x="1777991" y="4707588"/>
              <a:ext cx="880378" cy="861774"/>
            </a:xfrm>
            <a:prstGeom prst="rect">
              <a:avLst/>
            </a:prstGeom>
            <a:noFill/>
          </p:spPr>
          <p:txBody>
            <a:bodyPr wrap="square" rtlCol="0">
              <a:spAutoFit/>
            </a:bodyPr>
            <a:lstStyle/>
            <a:p>
              <a:r>
                <a:rPr lang="en-US" altLang="zh-TW" sz="1400" b="1" dirty="0" smtClean="0">
                  <a:solidFill>
                    <a:srgbClr val="404040"/>
                  </a:solidFill>
                  <a:latin typeface="微軟正黑體" panose="020B0604030504040204" pitchFamily="34" charset="-120"/>
                  <a:ea typeface="微軟正黑體" panose="020B0604030504040204" pitchFamily="34" charset="-120"/>
                </a:rPr>
                <a:t>CEDAW</a:t>
              </a:r>
              <a:r>
                <a:rPr lang="zh-TW" altLang="en-US" b="1" dirty="0" smtClean="0">
                  <a:solidFill>
                    <a:srgbClr val="404040"/>
                  </a:solidFill>
                  <a:latin typeface="微軟正黑體" panose="020B0604030504040204" pitchFamily="34" charset="-120"/>
                  <a:ea typeface="微軟正黑體" panose="020B0604030504040204" pitchFamily="34" charset="-120"/>
                </a:rPr>
                <a:t>一般性建議</a:t>
              </a:r>
              <a:endParaRPr lang="zh-TW" altLang="en-US" b="1" dirty="0">
                <a:solidFill>
                  <a:srgbClr val="404040"/>
                </a:solidFill>
                <a:latin typeface="微軟正黑體" panose="020B0604030504040204" pitchFamily="34" charset="-120"/>
                <a:ea typeface="微軟正黑體" panose="020B0604030504040204" pitchFamily="34" charset="-120"/>
              </a:endParaRPr>
            </a:p>
          </p:txBody>
        </p:sp>
      </p:grpSp>
      <p:sp>
        <p:nvSpPr>
          <p:cNvPr id="85" name="文字方塊 84"/>
          <p:cNvSpPr txBox="1"/>
          <p:nvPr/>
        </p:nvSpPr>
        <p:spPr>
          <a:xfrm>
            <a:off x="234835" y="969421"/>
            <a:ext cx="2699541" cy="400110"/>
          </a:xfrm>
          <a:prstGeom prst="rect">
            <a:avLst/>
          </a:prstGeom>
          <a:solidFill>
            <a:schemeClr val="accent1">
              <a:lumMod val="40000"/>
              <a:lumOff val="60000"/>
            </a:schemeClr>
          </a:solidFill>
        </p:spPr>
        <p:txBody>
          <a:bodyPr wrap="square" lIns="0" rIns="0" rtlCol="0">
            <a:spAutoFit/>
          </a:bodyPr>
          <a:lstStyle/>
          <a:p>
            <a:pPr algn="ctr"/>
            <a:r>
              <a:rPr lang="zh-TW" altLang="en-US" sz="2000" b="1" dirty="0" smtClean="0">
                <a:solidFill>
                  <a:srgbClr val="404040"/>
                </a:solidFill>
                <a:latin typeface="微軟正黑體" panose="020B0604030504040204" pitchFamily="34" charset="-120"/>
                <a:ea typeface="微軟正黑體" panose="020B0604030504040204" pitchFamily="34" charset="-120"/>
              </a:rPr>
              <a:t>原因分析：類型二</a:t>
            </a:r>
            <a:endParaRPr lang="zh-TW" altLang="en-US" sz="2000" b="1" dirty="0">
              <a:solidFill>
                <a:srgbClr val="40404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4368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延伸議題</a:t>
            </a:r>
            <a:endParaRPr lang="ko-KR" altLang="en-US" dirty="0">
              <a:solidFill>
                <a:srgbClr val="002060"/>
              </a:solidFill>
              <a:latin typeface="微軟正黑體" panose="020B0604030504040204" pitchFamily="34" charset="-120"/>
            </a:endParaRPr>
          </a:p>
        </p:txBody>
      </p:sp>
      <p:sp>
        <p:nvSpPr>
          <p:cNvPr id="14" name="Text Placeholder 2"/>
          <p:cNvSpPr txBox="1">
            <a:spLocks/>
          </p:cNvSpPr>
          <p:nvPr/>
        </p:nvSpPr>
        <p:spPr>
          <a:xfrm>
            <a:off x="4867922" y="1609225"/>
            <a:ext cx="245615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討論議題</a:t>
            </a:r>
            <a:r>
              <a:rPr lang="en-US" altLang="zh-TW" sz="3200" dirty="0">
                <a:solidFill>
                  <a:srgbClr val="002060"/>
                </a:solidFill>
                <a:latin typeface="微軟正黑體" panose="020B0604030504040204" pitchFamily="34" charset="-120"/>
                <a:ea typeface="微軟正黑體" panose="020B0604030504040204" pitchFamily="34" charset="-120"/>
              </a:rPr>
              <a:t>1</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16" name="TextBox 5"/>
          <p:cNvSpPr txBox="1"/>
          <p:nvPr/>
        </p:nvSpPr>
        <p:spPr>
          <a:xfrm>
            <a:off x="3215999" y="2668211"/>
            <a:ext cx="5760000" cy="2062103"/>
          </a:xfrm>
          <a:prstGeom prst="rect">
            <a:avLst/>
          </a:prstGeom>
          <a:noFill/>
        </p:spPr>
        <p:txBody>
          <a:bodyPr wrap="square" rtlCol="0">
            <a:spAutoFit/>
          </a:bodyPr>
          <a:lstStyle/>
          <a:p>
            <a:pPr algn="just"/>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在符合委員任一性別比例不低於三分之一的前提下，委員遴聘如何兼顧「性別」、「專業能力」及「特定專長」？</a:t>
            </a:r>
            <a:endParaRPr lang="en-US" altLang="ko-KR"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sp>
        <p:nvSpPr>
          <p:cNvPr id="18" name="投影片編號版面配置區 17"/>
          <p:cNvSpPr>
            <a:spLocks noGrp="1"/>
          </p:cNvSpPr>
          <p:nvPr>
            <p:ph type="sldNum" sz="quarter" idx="14"/>
          </p:nvPr>
        </p:nvSpPr>
        <p:spPr/>
        <p:txBody>
          <a:bodyPr/>
          <a:lstStyle/>
          <a:p>
            <a:fld id="{13E0A09B-946E-44A7-B1A7-6D2C280D592B}" type="slidenum">
              <a:rPr lang="zh-TW" altLang="en-US" smtClean="0"/>
              <a:pPr/>
              <a:t>14</a:t>
            </a:fld>
            <a:endParaRPr lang="zh-TW" altLang="en-US" dirty="0"/>
          </a:p>
        </p:txBody>
      </p:sp>
      <p:sp>
        <p:nvSpPr>
          <p:cNvPr id="13" name="Rectangle 3"/>
          <p:cNvSpPr/>
          <p:nvPr/>
        </p:nvSpPr>
        <p:spPr>
          <a:xfrm>
            <a:off x="3216000" y="2294739"/>
            <a:ext cx="57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17" name="群組 16"/>
          <p:cNvGrpSpPr/>
          <p:nvPr/>
        </p:nvGrpSpPr>
        <p:grpSpPr>
          <a:xfrm>
            <a:off x="1663136" y="4814047"/>
            <a:ext cx="8315749" cy="1651753"/>
            <a:chOff x="2555629" y="4657629"/>
            <a:chExt cx="6809816" cy="1651753"/>
          </a:xfrm>
        </p:grpSpPr>
        <p:sp>
          <p:nvSpPr>
            <p:cNvPr id="2" name="矩形 1">
              <a:extLst>
                <a:ext uri="{FF2B5EF4-FFF2-40B4-BE49-F238E27FC236}">
                  <a16:creationId xmlns:a16="http://schemas.microsoft.com/office/drawing/2014/main" id="{5713CAC8-540B-4ED3-8D04-E5C91058C1FC}"/>
                </a:ext>
              </a:extLst>
            </p:cNvPr>
            <p:cNvSpPr/>
            <p:nvPr/>
          </p:nvSpPr>
          <p:spPr>
            <a:xfrm>
              <a:off x="3337867" y="4657629"/>
              <a:ext cx="6027578" cy="165175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indent="-268288">
                <a:buFont typeface="+mj-lt"/>
                <a:buAutoNum type="arabicPeriod"/>
              </a:pPr>
              <a:r>
                <a:rPr lang="zh-TW" altLang="en-US" sz="2200" dirty="0" smtClean="0">
                  <a:solidFill>
                    <a:schemeClr val="tx1">
                      <a:lumMod val="75000"/>
                      <a:lumOff val="25000"/>
                    </a:schemeClr>
                  </a:solidFill>
                  <a:latin typeface="微軟正黑體" panose="020B0604030504040204" pitchFamily="34" charset="-120"/>
                  <a:ea typeface="微軟正黑體" panose="020B0604030504040204" pitchFamily="34" charset="-120"/>
                </a:rPr>
                <a:t>依第</a:t>
              </a:r>
              <a:r>
                <a:rPr lang="en-US" altLang="zh-TW" sz="2200" dirty="0" smtClean="0">
                  <a:solidFill>
                    <a:schemeClr val="tx1">
                      <a:lumMod val="75000"/>
                      <a:lumOff val="25000"/>
                    </a:schemeClr>
                  </a:solidFill>
                  <a:latin typeface="微軟正黑體" panose="020B0604030504040204" pitchFamily="34" charset="-120"/>
                  <a:ea typeface="微軟正黑體" panose="020B0604030504040204" pitchFamily="34" charset="-120"/>
                </a:rPr>
                <a:t>23</a:t>
              </a:r>
              <a:r>
                <a:rPr lang="zh-TW" altLang="en-US" sz="2200" dirty="0" smtClean="0">
                  <a:solidFill>
                    <a:schemeClr val="tx1">
                      <a:lumMod val="75000"/>
                      <a:lumOff val="25000"/>
                    </a:schemeClr>
                  </a:solidFill>
                  <a:latin typeface="微軟正黑體" panose="020B0604030504040204" pitchFamily="34" charset="-120"/>
                  <a:ea typeface="微軟正黑體" panose="020B0604030504040204" pitchFamily="34" charset="-120"/>
                </a:rPr>
                <a:t>號一般性建議，</a:t>
              </a:r>
              <a:r>
                <a:rPr lang="zh-TW" altLang="en-US" sz="2200" dirty="0" smtClean="0">
                  <a:solidFill>
                    <a:srgbClr val="404040"/>
                  </a:solidFill>
                  <a:latin typeface="微軟正黑體" panose="020B0604030504040204" pitchFamily="34" charset="-120"/>
                  <a:ea typeface="微軟正黑體" panose="020B0604030504040204" pitchFamily="34" charset="-120"/>
                </a:rPr>
                <a:t>與男性平等的條件下優先考慮女性，能改變歧視或阻礙婦女參與政治和公眾事務的態度。</a:t>
              </a:r>
              <a:endParaRPr lang="en-US" altLang="zh-TW" sz="2200" dirty="0" smtClean="0">
                <a:solidFill>
                  <a:srgbClr val="404040"/>
                </a:solidFill>
                <a:latin typeface="微軟正黑體" panose="020B0604030504040204" pitchFamily="34" charset="-120"/>
                <a:ea typeface="微軟正黑體" panose="020B0604030504040204" pitchFamily="34" charset="-120"/>
              </a:endParaRPr>
            </a:p>
            <a:p>
              <a:pPr marL="268288" indent="-268288">
                <a:buFont typeface="+mj-lt"/>
                <a:buAutoNum type="arabicPeriod"/>
              </a:pPr>
              <a:r>
                <a:rPr lang="zh-TW" altLang="en-US" sz="2200" dirty="0">
                  <a:solidFill>
                    <a:schemeClr val="tx2"/>
                  </a:solidFill>
                  <a:latin typeface="微軟正黑體" panose="020B0604030504040204" pitchFamily="34" charset="-120"/>
                  <a:ea typeface="微軟正黑體" panose="020B0604030504040204" pitchFamily="34" charset="-120"/>
                </a:rPr>
                <a:t>例如</a:t>
              </a:r>
              <a:r>
                <a:rPr lang="zh-TW" altLang="en-US" sz="2200" dirty="0" smtClean="0">
                  <a:solidFill>
                    <a:schemeClr val="tx2"/>
                  </a:solidFill>
                  <a:latin typeface="微軟正黑體" panose="020B0604030504040204" pitchFamily="34" charset="-120"/>
                  <a:ea typeface="微軟正黑體" panose="020B0604030504040204" pitchFamily="34" charset="-120"/>
                </a:rPr>
                <a:t>本市災害</a:t>
              </a:r>
              <a:r>
                <a:rPr lang="zh-TW" altLang="en-US" sz="2200" dirty="0">
                  <a:solidFill>
                    <a:schemeClr val="tx2"/>
                  </a:solidFill>
                  <a:latin typeface="微軟正黑體" panose="020B0604030504040204" pitchFamily="34" charset="-120"/>
                  <a:ea typeface="微軟正黑體" panose="020B0604030504040204" pitchFamily="34" charset="-120"/>
                </a:rPr>
                <a:t>防救專家諮詢</a:t>
              </a:r>
              <a:r>
                <a:rPr lang="zh-TW" altLang="en-US" sz="2200" dirty="0" smtClean="0">
                  <a:solidFill>
                    <a:schemeClr val="tx2"/>
                  </a:solidFill>
                  <a:latin typeface="微軟正黑體" panose="020B0604030504040204" pitchFamily="34" charset="-120"/>
                  <a:ea typeface="微軟正黑體" panose="020B0604030504040204" pitchFamily="34" charset="-120"/>
                </a:rPr>
                <a:t>委員會，委員不同性別人員具有相同專業時，可考慮優先遴用少數性別人員。</a:t>
              </a:r>
              <a:endParaRPr lang="zh-TW" altLang="en-US" sz="2200" dirty="0">
                <a:solidFill>
                  <a:schemeClr val="tx2"/>
                </a:solidFill>
                <a:latin typeface="微軟正黑體" panose="020B0604030504040204" pitchFamily="34" charset="-120"/>
                <a:ea typeface="微軟正黑體" panose="020B0604030504040204" pitchFamily="34" charset="-120"/>
              </a:endParaRPr>
            </a:p>
          </p:txBody>
        </p:sp>
        <p:grpSp>
          <p:nvGrpSpPr>
            <p:cNvPr id="11" name="群組 10"/>
            <p:cNvGrpSpPr/>
            <p:nvPr/>
          </p:nvGrpSpPr>
          <p:grpSpPr>
            <a:xfrm>
              <a:off x="2555629" y="4675717"/>
              <a:ext cx="643944" cy="686696"/>
              <a:chOff x="2555629" y="4675717"/>
              <a:chExt cx="643944" cy="686696"/>
            </a:xfrm>
          </p:grpSpPr>
          <p:sp>
            <p:nvSpPr>
              <p:cNvPr id="12" name="Isosceles Triangle 6"/>
              <p:cNvSpPr/>
              <p:nvPr/>
            </p:nvSpPr>
            <p:spPr>
              <a:xfrm>
                <a:off x="2794358" y="4957198"/>
                <a:ext cx="405215"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7" name="文字方塊 6"/>
              <p:cNvSpPr txBox="1"/>
              <p:nvPr/>
            </p:nvSpPr>
            <p:spPr>
              <a:xfrm>
                <a:off x="2555629" y="4675717"/>
                <a:ext cx="643944" cy="646331"/>
              </a:xfrm>
              <a:prstGeom prst="rect">
                <a:avLst/>
              </a:prstGeom>
              <a:no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思考方向</a:t>
                </a:r>
              </a:p>
            </p:txBody>
          </p:sp>
        </p:grpSp>
      </p:grpSp>
    </p:spTree>
    <p:extLst>
      <p:ext uri="{BB962C8B-B14F-4D97-AF65-F5344CB8AC3E}">
        <p14:creationId xmlns:p14="http://schemas.microsoft.com/office/powerpoint/2010/main" val="2095056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16000" y="2605387"/>
            <a:ext cx="5760000" cy="2554545"/>
          </a:xfrm>
          <a:prstGeom prst="rect">
            <a:avLst/>
          </a:prstGeom>
          <a:noFill/>
        </p:spPr>
        <p:txBody>
          <a:bodyPr wrap="square" rtlCol="0">
            <a:spAutoFit/>
          </a:bodyPr>
          <a:lstStyle/>
          <a:p>
            <a:pPr algn="just"/>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部分委員會成員須具備某項男女比例失衡之特定專長、經驗或職業類型，機關遴聘委員不易，如何培養不同性別專長人員？</a:t>
            </a:r>
            <a:endParaRPr lang="en-US" altLang="ko-KR"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sp>
        <p:nvSpPr>
          <p:cNvPr id="8"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延伸議題</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10" name="Text Placeholder 2"/>
          <p:cNvSpPr txBox="1">
            <a:spLocks/>
          </p:cNvSpPr>
          <p:nvPr/>
        </p:nvSpPr>
        <p:spPr>
          <a:xfrm>
            <a:off x="4867922" y="1577033"/>
            <a:ext cx="245615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討論議題</a:t>
            </a:r>
            <a:r>
              <a:rPr lang="en-US" altLang="zh-TW" sz="3200" dirty="0">
                <a:solidFill>
                  <a:srgbClr val="002060"/>
                </a:solidFill>
                <a:latin typeface="微軟正黑體" panose="020B0604030504040204" pitchFamily="34" charset="-120"/>
                <a:ea typeface="微軟正黑體" panose="020B0604030504040204" pitchFamily="34" charset="-120"/>
              </a:rPr>
              <a:t>2</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11" name="Rectangle 3"/>
          <p:cNvSpPr/>
          <p:nvPr/>
        </p:nvSpPr>
        <p:spPr>
          <a:xfrm>
            <a:off x="3216000" y="2247231"/>
            <a:ext cx="57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 name="投影片編號版面配置區 1"/>
          <p:cNvSpPr>
            <a:spLocks noGrp="1"/>
          </p:cNvSpPr>
          <p:nvPr>
            <p:ph type="sldNum" sz="quarter" idx="14"/>
          </p:nvPr>
        </p:nvSpPr>
        <p:spPr/>
        <p:txBody>
          <a:bodyPr/>
          <a:lstStyle/>
          <a:p>
            <a:fld id="{13E0A09B-946E-44A7-B1A7-6D2C280D592B}" type="slidenum">
              <a:rPr lang="zh-TW" altLang="en-US" smtClean="0"/>
              <a:pPr/>
              <a:t>15</a:t>
            </a:fld>
            <a:endParaRPr lang="zh-TW" altLang="en-US" dirty="0"/>
          </a:p>
        </p:txBody>
      </p:sp>
      <p:grpSp>
        <p:nvGrpSpPr>
          <p:cNvPr id="3" name="群組 2"/>
          <p:cNvGrpSpPr/>
          <p:nvPr/>
        </p:nvGrpSpPr>
        <p:grpSpPr>
          <a:xfrm>
            <a:off x="2371809" y="5446094"/>
            <a:ext cx="7448379" cy="919361"/>
            <a:chOff x="2429436" y="5099682"/>
            <a:chExt cx="6919706" cy="919360"/>
          </a:xfrm>
        </p:grpSpPr>
        <p:sp>
          <p:nvSpPr>
            <p:cNvPr id="7" name="矩形 6">
              <a:extLst>
                <a:ext uri="{FF2B5EF4-FFF2-40B4-BE49-F238E27FC236}">
                  <a16:creationId xmlns:a16="http://schemas.microsoft.com/office/drawing/2014/main" id="{6B6B620C-33B9-4C14-8C47-6A03D57B6D22}"/>
                </a:ext>
              </a:extLst>
            </p:cNvPr>
            <p:cNvSpPr/>
            <p:nvPr/>
          </p:nvSpPr>
          <p:spPr>
            <a:xfrm>
              <a:off x="3216000" y="5099682"/>
              <a:ext cx="6133142" cy="91936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dirty="0">
                  <a:solidFill>
                    <a:schemeClr val="tx2"/>
                  </a:solidFill>
                  <a:latin typeface="微軟正黑體" panose="020B0604030504040204" pitchFamily="34" charset="-120"/>
                  <a:ea typeface="微軟正黑體" panose="020B0604030504040204" pitchFamily="34" charset="-120"/>
                </a:rPr>
                <a:t>可透過教育訓練、與大專院校合作培育人才及建立人才資料庫等方式培養不同性別專長人員。</a:t>
              </a:r>
            </a:p>
          </p:txBody>
        </p:sp>
        <p:grpSp>
          <p:nvGrpSpPr>
            <p:cNvPr id="9" name="群組 8"/>
            <p:cNvGrpSpPr/>
            <p:nvPr/>
          </p:nvGrpSpPr>
          <p:grpSpPr>
            <a:xfrm>
              <a:off x="2429436" y="5207089"/>
              <a:ext cx="643944" cy="646331"/>
              <a:chOff x="2455194" y="5002956"/>
              <a:chExt cx="643944" cy="646331"/>
            </a:xfrm>
          </p:grpSpPr>
          <p:sp>
            <p:nvSpPr>
              <p:cNvPr id="12" name="Isosceles Triangle 6"/>
              <p:cNvSpPr/>
              <p:nvPr/>
            </p:nvSpPr>
            <p:spPr>
              <a:xfrm>
                <a:off x="2693923" y="5244072"/>
                <a:ext cx="405215"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13" name="文字方塊 12"/>
              <p:cNvSpPr txBox="1"/>
              <p:nvPr/>
            </p:nvSpPr>
            <p:spPr>
              <a:xfrm>
                <a:off x="2455194" y="5002956"/>
                <a:ext cx="643944" cy="646331"/>
              </a:xfrm>
              <a:prstGeom prst="rect">
                <a:avLst/>
              </a:prstGeom>
              <a:no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思考方向</a:t>
                </a:r>
              </a:p>
            </p:txBody>
          </p:sp>
        </p:grpSp>
      </p:grpSp>
    </p:spTree>
    <p:extLst>
      <p:ext uri="{BB962C8B-B14F-4D97-AF65-F5344CB8AC3E}">
        <p14:creationId xmlns:p14="http://schemas.microsoft.com/office/powerpoint/2010/main" val="4286281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16000" y="2605387"/>
            <a:ext cx="5760000" cy="2062103"/>
          </a:xfrm>
          <a:prstGeom prst="rect">
            <a:avLst/>
          </a:prstGeom>
          <a:noFill/>
        </p:spPr>
        <p:txBody>
          <a:bodyPr wrap="square" rtlCol="0">
            <a:spAutoFit/>
          </a:bodyPr>
          <a:lstStyle/>
          <a:p>
            <a:pPr algn="just"/>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為了提升女性參與公共事務的機會，除了要求「性別比例不低於三分之一」外，還有其他方式嗎？</a:t>
            </a:r>
            <a:endParaRPr lang="en-US" altLang="ko-KR"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sp>
        <p:nvSpPr>
          <p:cNvPr id="8"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延伸議題</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10" name="Text Placeholder 2"/>
          <p:cNvSpPr txBox="1">
            <a:spLocks/>
          </p:cNvSpPr>
          <p:nvPr/>
        </p:nvSpPr>
        <p:spPr>
          <a:xfrm>
            <a:off x="4867922" y="1577033"/>
            <a:ext cx="245615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討論議題</a:t>
            </a:r>
            <a:r>
              <a:rPr lang="en-US" altLang="zh-TW" sz="3200" dirty="0">
                <a:solidFill>
                  <a:srgbClr val="002060"/>
                </a:solidFill>
                <a:latin typeface="微軟正黑體" panose="020B0604030504040204" pitchFamily="34" charset="-120"/>
                <a:ea typeface="微軟正黑體" panose="020B0604030504040204" pitchFamily="34" charset="-120"/>
              </a:rPr>
              <a:t>3</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11" name="Rectangle 3"/>
          <p:cNvSpPr/>
          <p:nvPr/>
        </p:nvSpPr>
        <p:spPr>
          <a:xfrm>
            <a:off x="3216000" y="2247231"/>
            <a:ext cx="57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 name="投影片編號版面配置區 1"/>
          <p:cNvSpPr>
            <a:spLocks noGrp="1"/>
          </p:cNvSpPr>
          <p:nvPr>
            <p:ph type="sldNum" sz="quarter" idx="14"/>
          </p:nvPr>
        </p:nvSpPr>
        <p:spPr/>
        <p:txBody>
          <a:bodyPr/>
          <a:lstStyle/>
          <a:p>
            <a:fld id="{13E0A09B-946E-44A7-B1A7-6D2C280D592B}" type="slidenum">
              <a:rPr lang="zh-TW" altLang="en-US" smtClean="0"/>
              <a:pPr/>
              <a:t>16</a:t>
            </a:fld>
            <a:endParaRPr lang="zh-TW" altLang="en-US" dirty="0"/>
          </a:p>
        </p:txBody>
      </p:sp>
      <p:grpSp>
        <p:nvGrpSpPr>
          <p:cNvPr id="4" name="群組 3"/>
          <p:cNvGrpSpPr/>
          <p:nvPr/>
        </p:nvGrpSpPr>
        <p:grpSpPr>
          <a:xfrm>
            <a:off x="2677781" y="4868446"/>
            <a:ext cx="6836439" cy="1245483"/>
            <a:chOff x="2677781" y="5101531"/>
            <a:chExt cx="6836439" cy="1245483"/>
          </a:xfrm>
        </p:grpSpPr>
        <p:sp>
          <p:nvSpPr>
            <p:cNvPr id="7" name="矩形 6">
              <a:extLst>
                <a:ext uri="{FF2B5EF4-FFF2-40B4-BE49-F238E27FC236}">
                  <a16:creationId xmlns:a16="http://schemas.microsoft.com/office/drawing/2014/main" id="{63289BD0-B7FC-41D9-80DA-05576B1B634F}"/>
                </a:ext>
              </a:extLst>
            </p:cNvPr>
            <p:cNvSpPr/>
            <p:nvPr/>
          </p:nvSpPr>
          <p:spPr>
            <a:xfrm>
              <a:off x="3475413" y="5101531"/>
              <a:ext cx="6038807" cy="12454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dirty="0" smtClean="0">
                  <a:solidFill>
                    <a:schemeClr val="tx2"/>
                  </a:solidFill>
                  <a:latin typeface="微軟正黑體" panose="020B0604030504040204" pitchFamily="34" charset="-120"/>
                  <a:ea typeface="微軟正黑體" panose="020B0604030504040204" pitchFamily="34" charset="-120"/>
                </a:rPr>
                <a:t>可</a:t>
              </a:r>
              <a:r>
                <a:rPr lang="zh-TW" altLang="en-US" sz="2400" dirty="0">
                  <a:solidFill>
                    <a:schemeClr val="tx2"/>
                  </a:solidFill>
                  <a:latin typeface="微軟正黑體" panose="020B0604030504040204" pitchFamily="34" charset="-120"/>
                  <a:ea typeface="微軟正黑體" panose="020B0604030504040204" pitchFamily="34" charset="-120"/>
                </a:rPr>
                <a:t>考慮深化性別意識培</a:t>
              </a:r>
              <a:r>
                <a:rPr lang="zh-TW" altLang="en-US" sz="2400" dirty="0" smtClean="0">
                  <a:solidFill>
                    <a:schemeClr val="tx2"/>
                  </a:solidFill>
                  <a:latin typeface="微軟正黑體" panose="020B0604030504040204" pitchFamily="34" charset="-120"/>
                  <a:ea typeface="微軟正黑體" panose="020B0604030504040204" pitchFamily="34" charset="-120"/>
                </a:rPr>
                <a:t>力，亦可</a:t>
              </a:r>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依</a:t>
              </a:r>
              <a:r>
                <a:rPr lang="zh-TW" altLang="en-US" sz="2400" dirty="0">
                  <a:solidFill>
                    <a:schemeClr val="tx1">
                      <a:lumMod val="75000"/>
                      <a:lumOff val="25000"/>
                    </a:schemeClr>
                  </a:solidFill>
                  <a:latin typeface="微軟正黑體" panose="020B0604030504040204" pitchFamily="34" charset="-120"/>
                  <a:ea typeface="微軟正黑體" panose="020B0604030504040204" pitchFamily="34" charset="-120"/>
                </a:rPr>
                <a:t>第</a:t>
              </a:r>
              <a:r>
                <a:rPr lang="en-US" altLang="zh-TW" sz="2400" dirty="0">
                  <a:solidFill>
                    <a:schemeClr val="tx1">
                      <a:lumMod val="75000"/>
                      <a:lumOff val="25000"/>
                    </a:schemeClr>
                  </a:solidFill>
                  <a:latin typeface="微軟正黑體" panose="020B0604030504040204" pitchFamily="34" charset="-120"/>
                  <a:ea typeface="微軟正黑體" panose="020B0604030504040204" pitchFamily="34" charset="-120"/>
                </a:rPr>
                <a:t>23</a:t>
              </a:r>
              <a:r>
                <a:rPr lang="zh-TW" altLang="en-US" sz="2400" dirty="0">
                  <a:solidFill>
                    <a:schemeClr val="tx1">
                      <a:lumMod val="75000"/>
                      <a:lumOff val="25000"/>
                    </a:schemeClr>
                  </a:solidFill>
                  <a:latin typeface="微軟正黑體" panose="020B0604030504040204" pitchFamily="34" charset="-120"/>
                  <a:ea typeface="微軟正黑體" panose="020B0604030504040204" pitchFamily="34" charset="-120"/>
                </a:rPr>
                <a:t>號一般性建議</a:t>
              </a:r>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，在</a:t>
              </a:r>
              <a:r>
                <a:rPr lang="zh-TW" altLang="en-US" sz="2400" dirty="0" smtClean="0">
                  <a:solidFill>
                    <a:schemeClr val="tx2"/>
                  </a:solidFill>
                  <a:latin typeface="微軟正黑體" panose="020B0604030504040204" pitchFamily="34" charset="-120"/>
                  <a:ea typeface="微軟正黑體" panose="020B0604030504040204" pitchFamily="34" charset="-120"/>
                </a:rPr>
                <a:t>制定</a:t>
              </a:r>
              <a:r>
                <a:rPr lang="zh-TW" altLang="en-US" sz="2400" dirty="0">
                  <a:solidFill>
                    <a:schemeClr val="tx2"/>
                  </a:solidFill>
                  <a:latin typeface="微軟正黑體" panose="020B0604030504040204" pitchFamily="34" charset="-120"/>
                  <a:ea typeface="微軟正黑體" panose="020B0604030504040204" pitchFamily="34" charset="-120"/>
                </a:rPr>
                <a:t>決策時接納不同性別人員之</a:t>
              </a:r>
              <a:r>
                <a:rPr lang="zh-TW" altLang="en-US" sz="2400" dirty="0" smtClean="0">
                  <a:solidFill>
                    <a:schemeClr val="tx2"/>
                  </a:solidFill>
                  <a:latin typeface="微軟正黑體" panose="020B0604030504040204" pitchFamily="34" charset="-120"/>
                  <a:ea typeface="微軟正黑體" panose="020B0604030504040204" pitchFamily="34" charset="-120"/>
                </a:rPr>
                <a:t>觀點。</a:t>
              </a:r>
              <a:endParaRPr lang="zh-TW" altLang="en-US" sz="2400" dirty="0">
                <a:solidFill>
                  <a:schemeClr val="tx2"/>
                </a:solidFill>
                <a:latin typeface="微軟正黑體" panose="020B0604030504040204" pitchFamily="34" charset="-120"/>
                <a:ea typeface="微軟正黑體" panose="020B0604030504040204" pitchFamily="34" charset="-120"/>
              </a:endParaRPr>
            </a:p>
          </p:txBody>
        </p:sp>
        <p:grpSp>
          <p:nvGrpSpPr>
            <p:cNvPr id="9" name="群組 8"/>
            <p:cNvGrpSpPr/>
            <p:nvPr/>
          </p:nvGrpSpPr>
          <p:grpSpPr>
            <a:xfrm>
              <a:off x="2677781" y="5112023"/>
              <a:ext cx="675113" cy="750184"/>
              <a:chOff x="2455194" y="4905149"/>
              <a:chExt cx="643944" cy="686696"/>
            </a:xfrm>
          </p:grpSpPr>
          <p:sp>
            <p:nvSpPr>
              <p:cNvPr id="12" name="Isosceles Triangle 6"/>
              <p:cNvSpPr/>
              <p:nvPr/>
            </p:nvSpPr>
            <p:spPr>
              <a:xfrm>
                <a:off x="2693923" y="5186630"/>
                <a:ext cx="405215"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13" name="文字方塊 12"/>
              <p:cNvSpPr txBox="1"/>
              <p:nvPr/>
            </p:nvSpPr>
            <p:spPr>
              <a:xfrm>
                <a:off x="2455194" y="4905149"/>
                <a:ext cx="643944" cy="646331"/>
              </a:xfrm>
              <a:prstGeom prst="rect">
                <a:avLst/>
              </a:prstGeom>
              <a:no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思考方向</a:t>
                </a:r>
              </a:p>
            </p:txBody>
          </p:sp>
        </p:grpSp>
      </p:grpSp>
    </p:spTree>
    <p:extLst>
      <p:ext uri="{BB962C8B-B14F-4D97-AF65-F5344CB8AC3E}">
        <p14:creationId xmlns:p14="http://schemas.microsoft.com/office/powerpoint/2010/main" val="1969678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延伸議題</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18" name="Text Placeholder 2"/>
          <p:cNvSpPr txBox="1">
            <a:spLocks/>
          </p:cNvSpPr>
          <p:nvPr/>
        </p:nvSpPr>
        <p:spPr>
          <a:xfrm>
            <a:off x="0" y="1054597"/>
            <a:ext cx="12192000"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未來</a:t>
            </a:r>
            <a:r>
              <a:rPr lang="zh-TW" altLang="en-US" sz="3200" dirty="0" smtClean="0">
                <a:solidFill>
                  <a:srgbClr val="002060"/>
                </a:solidFill>
                <a:latin typeface="微軟正黑體" panose="020B0604030504040204" pitchFamily="34" charset="-120"/>
                <a:ea typeface="微軟正黑體" panose="020B0604030504040204" pitchFamily="34" charset="-120"/>
              </a:rPr>
              <a:t>展望</a:t>
            </a:r>
            <a:r>
              <a:rPr lang="en-US" altLang="zh-TW" sz="3200" dirty="0" smtClean="0">
                <a:solidFill>
                  <a:srgbClr val="002060"/>
                </a:solidFill>
                <a:latin typeface="微軟正黑體" panose="020B0604030504040204" pitchFamily="34" charset="-120"/>
                <a:ea typeface="微軟正黑體" panose="020B0604030504040204" pitchFamily="34" charset="-120"/>
              </a:rPr>
              <a:t>1</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4"/>
          </p:nvPr>
        </p:nvSpPr>
        <p:spPr/>
        <p:txBody>
          <a:bodyPr/>
          <a:lstStyle/>
          <a:p>
            <a:fld id="{13E0A09B-946E-44A7-B1A7-6D2C280D592B}" type="slidenum">
              <a:rPr lang="zh-TW" altLang="en-US" smtClean="0"/>
              <a:pPr/>
              <a:t>17</a:t>
            </a:fld>
            <a:endParaRPr lang="zh-TW" altLang="en-US" dirty="0"/>
          </a:p>
        </p:txBody>
      </p:sp>
      <p:grpSp>
        <p:nvGrpSpPr>
          <p:cNvPr id="2" name="群組 1"/>
          <p:cNvGrpSpPr/>
          <p:nvPr/>
        </p:nvGrpSpPr>
        <p:grpSpPr>
          <a:xfrm>
            <a:off x="3216000" y="2192267"/>
            <a:ext cx="5760000" cy="2112473"/>
            <a:chOff x="3055189" y="1754385"/>
            <a:chExt cx="5760000" cy="2112472"/>
          </a:xfrm>
        </p:grpSpPr>
        <p:sp>
          <p:nvSpPr>
            <p:cNvPr id="13" name="Text Placeholder 2"/>
            <p:cNvSpPr txBox="1">
              <a:spLocks/>
            </p:cNvSpPr>
            <p:nvPr/>
          </p:nvSpPr>
          <p:spPr>
            <a:xfrm>
              <a:off x="3519075" y="1754385"/>
              <a:ext cx="483222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smtClean="0">
                  <a:solidFill>
                    <a:srgbClr val="002060"/>
                  </a:solidFill>
                  <a:latin typeface="微軟正黑體" panose="020B0604030504040204" pitchFamily="34" charset="-120"/>
                  <a:ea typeface="微軟正黑體" panose="020B0604030504040204" pitchFamily="34" charset="-120"/>
                </a:rPr>
                <a:t>性別比例規定明文化</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19" name="Rectangle 3"/>
            <p:cNvSpPr/>
            <p:nvPr/>
          </p:nvSpPr>
          <p:spPr>
            <a:xfrm>
              <a:off x="3055189" y="2428034"/>
              <a:ext cx="57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0" name="TextBox 5"/>
            <p:cNvSpPr txBox="1"/>
            <p:nvPr/>
          </p:nvSpPr>
          <p:spPr>
            <a:xfrm>
              <a:off x="3055189" y="2789639"/>
              <a:ext cx="5760000" cy="1077218"/>
            </a:xfrm>
            <a:prstGeom prst="rect">
              <a:avLst/>
            </a:prstGeom>
            <a:noFill/>
          </p:spPr>
          <p:txBody>
            <a:bodyPr wrap="square" rtlCol="0">
              <a:spAutoFit/>
            </a:bodyPr>
            <a:lstStyle/>
            <a:p>
              <a:pPr algn="just"/>
              <a:r>
                <a:rPr lang="zh-TW" altLang="en-US" sz="32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鼓勵各機關將三分之一性別比例規定納入委員會設置要點。</a:t>
              </a:r>
              <a:endParaRPr lang="en-US" altLang="zh-TW"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grpSp>
      <p:grpSp>
        <p:nvGrpSpPr>
          <p:cNvPr id="9" name="群組 8"/>
          <p:cNvGrpSpPr/>
          <p:nvPr/>
        </p:nvGrpSpPr>
        <p:grpSpPr>
          <a:xfrm>
            <a:off x="2597100" y="4864191"/>
            <a:ext cx="6836439" cy="1303900"/>
            <a:chOff x="2677781" y="5174771"/>
            <a:chExt cx="6836439" cy="1303900"/>
          </a:xfrm>
        </p:grpSpPr>
        <p:sp>
          <p:nvSpPr>
            <p:cNvPr id="10" name="矩形 9">
              <a:extLst>
                <a:ext uri="{FF2B5EF4-FFF2-40B4-BE49-F238E27FC236}">
                  <a16:creationId xmlns:a16="http://schemas.microsoft.com/office/drawing/2014/main" id="{63289BD0-B7FC-41D9-80DA-05576B1B634F}"/>
                </a:ext>
              </a:extLst>
            </p:cNvPr>
            <p:cNvSpPr/>
            <p:nvPr/>
          </p:nvSpPr>
          <p:spPr>
            <a:xfrm>
              <a:off x="3475413" y="5209106"/>
              <a:ext cx="6038807" cy="126956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依</a:t>
              </a:r>
              <a:r>
                <a:rPr lang="zh-TW" altLang="en-US" sz="2400" dirty="0">
                  <a:solidFill>
                    <a:schemeClr val="tx1">
                      <a:lumMod val="75000"/>
                      <a:lumOff val="25000"/>
                    </a:schemeClr>
                  </a:solidFill>
                  <a:latin typeface="微軟正黑體" panose="020B0604030504040204" pitchFamily="34" charset="-120"/>
                  <a:ea typeface="微軟正黑體" panose="020B0604030504040204" pitchFamily="34" charset="-120"/>
                </a:rPr>
                <a:t>第</a:t>
              </a:r>
              <a:r>
                <a:rPr lang="en-US" altLang="zh-TW" sz="2400" dirty="0">
                  <a:solidFill>
                    <a:schemeClr val="tx1">
                      <a:lumMod val="75000"/>
                      <a:lumOff val="25000"/>
                    </a:schemeClr>
                  </a:solidFill>
                  <a:latin typeface="微軟正黑體" panose="020B0604030504040204" pitchFamily="34" charset="-120"/>
                  <a:ea typeface="微軟正黑體" panose="020B0604030504040204" pitchFamily="34" charset="-120"/>
                </a:rPr>
                <a:t>23</a:t>
              </a:r>
              <a:r>
                <a:rPr lang="zh-TW" altLang="en-US" sz="2400" dirty="0">
                  <a:solidFill>
                    <a:schemeClr val="tx1">
                      <a:lumMod val="75000"/>
                      <a:lumOff val="25000"/>
                    </a:schemeClr>
                  </a:solidFill>
                  <a:latin typeface="微軟正黑體" panose="020B0604030504040204" pitchFamily="34" charset="-120"/>
                  <a:ea typeface="微軟正黑體" panose="020B0604030504040204" pitchFamily="34" charset="-120"/>
                </a:rPr>
                <a:t>號一般性建議</a:t>
              </a:r>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a:t>
              </a:r>
              <a:r>
                <a:rPr lang="zh-TW" altLang="en-US" sz="24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婦女參與的比例超過三分之一，就會對政治方式和決定內容產生實際</a:t>
              </a:r>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影響</a:t>
              </a:r>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a:t>
              </a:r>
              <a:endParaRPr lang="zh-TW" altLang="en-US" sz="2400" dirty="0">
                <a:solidFill>
                  <a:schemeClr val="tx1">
                    <a:lumMod val="75000"/>
                    <a:lumOff val="25000"/>
                  </a:schemeClr>
                </a:solidFill>
                <a:latin typeface="微軟正黑體" panose="020B0604030504040204" pitchFamily="34" charset="-120"/>
                <a:ea typeface="微軟正黑體" panose="020B0604030504040204" pitchFamily="34" charset="-120"/>
              </a:endParaRPr>
            </a:p>
          </p:txBody>
        </p:sp>
        <p:grpSp>
          <p:nvGrpSpPr>
            <p:cNvPr id="11" name="群組 10"/>
            <p:cNvGrpSpPr/>
            <p:nvPr/>
          </p:nvGrpSpPr>
          <p:grpSpPr>
            <a:xfrm>
              <a:off x="2677781" y="5174771"/>
              <a:ext cx="675113" cy="750184"/>
              <a:chOff x="2455194" y="4962591"/>
              <a:chExt cx="643944" cy="686696"/>
            </a:xfrm>
          </p:grpSpPr>
          <p:sp>
            <p:nvSpPr>
              <p:cNvPr id="12" name="Isosceles Triangle 6"/>
              <p:cNvSpPr/>
              <p:nvPr/>
            </p:nvSpPr>
            <p:spPr>
              <a:xfrm>
                <a:off x="2693923" y="5244072"/>
                <a:ext cx="405215"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14" name="文字方塊 13"/>
              <p:cNvSpPr txBox="1"/>
              <p:nvPr/>
            </p:nvSpPr>
            <p:spPr>
              <a:xfrm>
                <a:off x="2455194" y="4962591"/>
                <a:ext cx="643944" cy="646331"/>
              </a:xfrm>
              <a:prstGeom prst="rect">
                <a:avLst/>
              </a:prstGeom>
              <a:no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思考方向</a:t>
                </a:r>
              </a:p>
            </p:txBody>
          </p:sp>
        </p:grpSp>
      </p:grpSp>
    </p:spTree>
    <p:extLst>
      <p:ext uri="{BB962C8B-B14F-4D97-AF65-F5344CB8AC3E}">
        <p14:creationId xmlns:p14="http://schemas.microsoft.com/office/powerpoint/2010/main" val="48756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延伸議題</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18" name="Text Placeholder 2"/>
          <p:cNvSpPr txBox="1">
            <a:spLocks/>
          </p:cNvSpPr>
          <p:nvPr/>
        </p:nvSpPr>
        <p:spPr>
          <a:xfrm>
            <a:off x="0" y="1054597"/>
            <a:ext cx="12192000"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未來</a:t>
            </a:r>
            <a:r>
              <a:rPr lang="zh-TW" altLang="en-US" sz="3200" dirty="0" smtClean="0">
                <a:solidFill>
                  <a:srgbClr val="002060"/>
                </a:solidFill>
                <a:latin typeface="微軟正黑體" panose="020B0604030504040204" pitchFamily="34" charset="-120"/>
                <a:ea typeface="微軟正黑體" panose="020B0604030504040204" pitchFamily="34" charset="-120"/>
              </a:rPr>
              <a:t>展望</a:t>
            </a:r>
            <a:r>
              <a:rPr lang="en-US" altLang="zh-TW" sz="3200" dirty="0" smtClean="0">
                <a:solidFill>
                  <a:srgbClr val="002060"/>
                </a:solidFill>
                <a:latin typeface="微軟正黑體" panose="020B0604030504040204" pitchFamily="34" charset="-120"/>
                <a:ea typeface="微軟正黑體" panose="020B0604030504040204" pitchFamily="34" charset="-120"/>
              </a:rPr>
              <a:t>2</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4"/>
          </p:nvPr>
        </p:nvSpPr>
        <p:spPr/>
        <p:txBody>
          <a:bodyPr/>
          <a:lstStyle/>
          <a:p>
            <a:fld id="{13E0A09B-946E-44A7-B1A7-6D2C280D592B}" type="slidenum">
              <a:rPr lang="zh-TW" altLang="en-US" smtClean="0"/>
              <a:pPr/>
              <a:t>18</a:t>
            </a:fld>
            <a:endParaRPr lang="zh-TW" altLang="en-US" dirty="0"/>
          </a:p>
        </p:txBody>
      </p:sp>
      <p:grpSp>
        <p:nvGrpSpPr>
          <p:cNvPr id="2" name="群組 1"/>
          <p:cNvGrpSpPr/>
          <p:nvPr/>
        </p:nvGrpSpPr>
        <p:grpSpPr>
          <a:xfrm>
            <a:off x="3216000" y="2192267"/>
            <a:ext cx="5760000" cy="2604915"/>
            <a:chOff x="3055189" y="1754385"/>
            <a:chExt cx="5760000" cy="2604914"/>
          </a:xfrm>
        </p:grpSpPr>
        <p:sp>
          <p:nvSpPr>
            <p:cNvPr id="13" name="Text Placeholder 2"/>
            <p:cNvSpPr txBox="1">
              <a:spLocks/>
            </p:cNvSpPr>
            <p:nvPr/>
          </p:nvSpPr>
          <p:spPr>
            <a:xfrm>
              <a:off x="3519075" y="1754385"/>
              <a:ext cx="483222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任一性別比例不低於</a:t>
              </a:r>
              <a:r>
                <a:rPr lang="en-US" altLang="zh-TW" sz="3200" dirty="0">
                  <a:solidFill>
                    <a:srgbClr val="002060"/>
                  </a:solidFill>
                  <a:latin typeface="微軟正黑體" panose="020B0604030504040204" pitchFamily="34" charset="-120"/>
                  <a:ea typeface="微軟正黑體" panose="020B0604030504040204" pitchFamily="34" charset="-120"/>
                </a:rPr>
                <a:t>40%</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19" name="Rectangle 3"/>
            <p:cNvSpPr/>
            <p:nvPr/>
          </p:nvSpPr>
          <p:spPr>
            <a:xfrm>
              <a:off x="3055189" y="2428034"/>
              <a:ext cx="57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0" name="TextBox 5"/>
            <p:cNvSpPr txBox="1"/>
            <p:nvPr/>
          </p:nvSpPr>
          <p:spPr>
            <a:xfrm>
              <a:off x="3055189" y="2789639"/>
              <a:ext cx="5760000" cy="1569660"/>
            </a:xfrm>
            <a:prstGeom prst="rect">
              <a:avLst/>
            </a:prstGeom>
            <a:noFill/>
          </p:spPr>
          <p:txBody>
            <a:bodyPr wrap="square" rtlCol="0">
              <a:spAutoFit/>
            </a:bodyPr>
            <a:lstStyle/>
            <a:p>
              <a:pPr algn="just"/>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鼓勵已達成委員會任一性別比例不低於三分之一者，提高任一性別</a:t>
              </a:r>
              <a:r>
                <a:rPr lang="zh-TW" altLang="en-US" sz="32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比例至不低於</a:t>
              </a:r>
              <a:r>
                <a:rPr lang="en-US" altLang="zh-TW" sz="32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40%</a:t>
              </a:r>
              <a:r>
                <a:rPr lang="zh-TW" altLang="en-US" sz="32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endParaRPr lang="en-US" altLang="zh-TW"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grpSp>
      <p:grpSp>
        <p:nvGrpSpPr>
          <p:cNvPr id="9" name="群組 8"/>
          <p:cNvGrpSpPr/>
          <p:nvPr/>
        </p:nvGrpSpPr>
        <p:grpSpPr>
          <a:xfrm>
            <a:off x="2597100" y="5086787"/>
            <a:ext cx="6836439" cy="1269565"/>
            <a:chOff x="2677781" y="5101531"/>
            <a:chExt cx="6836439" cy="1269565"/>
          </a:xfrm>
        </p:grpSpPr>
        <p:sp>
          <p:nvSpPr>
            <p:cNvPr id="10" name="矩形 9">
              <a:extLst>
                <a:ext uri="{FF2B5EF4-FFF2-40B4-BE49-F238E27FC236}">
                  <a16:creationId xmlns:a16="http://schemas.microsoft.com/office/drawing/2014/main" id="{63289BD0-B7FC-41D9-80DA-05576B1B634F}"/>
                </a:ext>
              </a:extLst>
            </p:cNvPr>
            <p:cNvSpPr/>
            <p:nvPr/>
          </p:nvSpPr>
          <p:spPr>
            <a:xfrm>
              <a:off x="3475413" y="5101531"/>
              <a:ext cx="6038807" cy="126956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依第</a:t>
              </a:r>
              <a:r>
                <a:rPr lang="en-US" altLang="zh-TW"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3</a:t>
              </a:r>
              <a:r>
                <a:rPr lang="zh-TW" altLang="en-US" sz="2400" dirty="0" smtClean="0">
                  <a:solidFill>
                    <a:schemeClr val="tx1">
                      <a:lumMod val="75000"/>
                      <a:lumOff val="25000"/>
                    </a:schemeClr>
                  </a:solidFill>
                  <a:latin typeface="微軟正黑體" panose="020B0604030504040204" pitchFamily="34" charset="-120"/>
                  <a:ea typeface="微軟正黑體" panose="020B0604030504040204" pitchFamily="34" charset="-120"/>
                </a:rPr>
                <a:t>次國家報告，</a:t>
              </a:r>
              <a:r>
                <a:rPr lang="zh-TW" altLang="en-US" sz="2400" dirty="0">
                  <a:solidFill>
                    <a:srgbClr val="404040"/>
                  </a:solidFill>
                  <a:latin typeface="微軟正黑體" panose="020B0604030504040204" pitchFamily="34" charset="-120"/>
                  <a:ea typeface="微軟正黑體" panose="020B0604030504040204" pitchFamily="34" charset="-120"/>
                </a:rPr>
                <a:t>將三分之一性別比例提升至</a:t>
              </a:r>
              <a:r>
                <a:rPr lang="en-US" altLang="zh-TW" sz="2400" dirty="0">
                  <a:solidFill>
                    <a:srgbClr val="404040"/>
                  </a:solidFill>
                  <a:latin typeface="微軟正黑體" panose="020B0604030504040204" pitchFamily="34" charset="-120"/>
                  <a:ea typeface="微軟正黑體" panose="020B0604030504040204" pitchFamily="34" charset="-120"/>
                </a:rPr>
                <a:t>40%</a:t>
              </a:r>
              <a:r>
                <a:rPr lang="zh-TW" altLang="en-US" sz="2400" dirty="0" smtClean="0">
                  <a:solidFill>
                    <a:srgbClr val="404040"/>
                  </a:solidFill>
                  <a:latin typeface="微軟正黑體" panose="020B0604030504040204" pitchFamily="34" charset="-120"/>
                  <a:ea typeface="微軟正黑體" panose="020B0604030504040204" pitchFamily="34" charset="-120"/>
                </a:rPr>
                <a:t>，以免</a:t>
              </a:r>
              <a:r>
                <a:rPr lang="zh-TW" altLang="en-US" sz="2400" dirty="0">
                  <a:solidFill>
                    <a:srgbClr val="404040"/>
                  </a:solidFill>
                  <a:latin typeface="微軟正黑體" panose="020B0604030504040204" pitchFamily="34" charset="-120"/>
                  <a:ea typeface="微軟正黑體" panose="020B0604030504040204" pitchFamily="34" charset="-120"/>
                </a:rPr>
                <a:t>三分之一性別比例成為公部門女性代表之上限。 </a:t>
              </a:r>
              <a:endParaRPr lang="zh-TW" altLang="en-US" sz="2400" dirty="0">
                <a:solidFill>
                  <a:schemeClr val="tx2"/>
                </a:solidFill>
                <a:latin typeface="微軟正黑體" panose="020B0604030504040204" pitchFamily="34" charset="-120"/>
                <a:ea typeface="微軟正黑體" panose="020B0604030504040204" pitchFamily="34" charset="-120"/>
              </a:endParaRPr>
            </a:p>
          </p:txBody>
        </p:sp>
        <p:grpSp>
          <p:nvGrpSpPr>
            <p:cNvPr id="11" name="群組 10"/>
            <p:cNvGrpSpPr/>
            <p:nvPr/>
          </p:nvGrpSpPr>
          <p:grpSpPr>
            <a:xfrm>
              <a:off x="2677781" y="5174771"/>
              <a:ext cx="675113" cy="750184"/>
              <a:chOff x="2455194" y="4962591"/>
              <a:chExt cx="643944" cy="686696"/>
            </a:xfrm>
          </p:grpSpPr>
          <p:sp>
            <p:nvSpPr>
              <p:cNvPr id="12" name="Isosceles Triangle 6"/>
              <p:cNvSpPr/>
              <p:nvPr/>
            </p:nvSpPr>
            <p:spPr>
              <a:xfrm>
                <a:off x="2693923" y="5244072"/>
                <a:ext cx="405215" cy="405215"/>
              </a:xfrm>
              <a:prstGeom prst="triangle">
                <a:avLst>
                  <a:gd name="adj" fmla="val 100000"/>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14" name="文字方塊 13"/>
              <p:cNvSpPr txBox="1"/>
              <p:nvPr/>
            </p:nvSpPr>
            <p:spPr>
              <a:xfrm>
                <a:off x="2455194" y="4962591"/>
                <a:ext cx="643944" cy="646331"/>
              </a:xfrm>
              <a:prstGeom prst="rect">
                <a:avLst/>
              </a:prstGeom>
              <a:no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思考方向</a:t>
                </a:r>
              </a:p>
            </p:txBody>
          </p:sp>
        </p:grpSp>
      </p:grpSp>
    </p:spTree>
    <p:extLst>
      <p:ext uri="{BB962C8B-B14F-4D97-AF65-F5344CB8AC3E}">
        <p14:creationId xmlns:p14="http://schemas.microsoft.com/office/powerpoint/2010/main" val="2905956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0" y="356660"/>
            <a:ext cx="12192000" cy="768085"/>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endParaRPr lang="en-US" sz="4800" dirty="0">
              <a:solidFill>
                <a:schemeClr val="tx1">
                  <a:lumMod val="75000"/>
                  <a:lumOff val="25000"/>
                </a:schemeClr>
              </a:solidFill>
              <a:cs typeface="Arial" pitchFamily="34" charset="0"/>
            </a:endParaRPr>
          </a:p>
        </p:txBody>
      </p:sp>
      <p:sp>
        <p:nvSpPr>
          <p:cNvPr id="10" name="投影片編號版面配置區 9"/>
          <p:cNvSpPr>
            <a:spLocks noGrp="1"/>
          </p:cNvSpPr>
          <p:nvPr>
            <p:ph type="sldNum" sz="quarter" idx="12"/>
          </p:nvPr>
        </p:nvSpPr>
        <p:spPr/>
        <p:txBody>
          <a:bodyPr/>
          <a:lstStyle/>
          <a:p>
            <a:fld id="{13E0A09B-946E-44A7-B1A7-6D2C280D592B}" type="slidenum">
              <a:rPr lang="zh-TW" altLang="en-US" smtClean="0"/>
              <a:pPr/>
              <a:t>1</a:t>
            </a:fld>
            <a:endParaRPr lang="zh-TW" altLang="en-US" dirty="0"/>
          </a:p>
        </p:txBody>
      </p:sp>
      <p:grpSp>
        <p:nvGrpSpPr>
          <p:cNvPr id="2" name="群組 1"/>
          <p:cNvGrpSpPr/>
          <p:nvPr/>
        </p:nvGrpSpPr>
        <p:grpSpPr>
          <a:xfrm>
            <a:off x="1846809" y="356659"/>
            <a:ext cx="9332055" cy="6161312"/>
            <a:chOff x="2227863" y="81129"/>
            <a:chExt cx="9528694" cy="6161312"/>
          </a:xfrm>
        </p:grpSpPr>
        <p:grpSp>
          <p:nvGrpSpPr>
            <p:cNvPr id="9" name="群組 8"/>
            <p:cNvGrpSpPr/>
            <p:nvPr/>
          </p:nvGrpSpPr>
          <p:grpSpPr>
            <a:xfrm>
              <a:off x="2227863" y="1331133"/>
              <a:ext cx="8384329" cy="4911308"/>
              <a:chOff x="3011635" y="1412776"/>
              <a:chExt cx="8384329" cy="4911308"/>
            </a:xfrm>
          </p:grpSpPr>
          <p:grpSp>
            <p:nvGrpSpPr>
              <p:cNvPr id="4" name="Group 3"/>
              <p:cNvGrpSpPr/>
              <p:nvPr/>
            </p:nvGrpSpPr>
            <p:grpSpPr>
              <a:xfrm>
                <a:off x="3023659" y="1412776"/>
                <a:ext cx="8372305" cy="1219200"/>
                <a:chOff x="1151472" y="3187501"/>
                <a:chExt cx="6279228" cy="914400"/>
              </a:xfrm>
              <a:solidFill>
                <a:srgbClr val="C1C8E4"/>
              </a:solidFill>
            </p:grpSpPr>
            <p:sp>
              <p:nvSpPr>
                <p:cNvPr id="6" name="Pentagon 5"/>
                <p:cNvSpPr/>
                <p:nvPr/>
              </p:nvSpPr>
              <p:spPr>
                <a:xfrm>
                  <a:off x="1633824" y="3284701"/>
                  <a:ext cx="5796876" cy="685099"/>
                </a:xfrm>
                <a:prstGeom prst="homePlate">
                  <a:avLst/>
                </a:prstGeom>
                <a:solidFill>
                  <a:srgbClr val="E9E9E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7" name="Diamond 6"/>
                <p:cNvSpPr/>
                <p:nvPr/>
              </p:nvSpPr>
              <p:spPr>
                <a:xfrm>
                  <a:off x="1151472" y="3187501"/>
                  <a:ext cx="914400" cy="914400"/>
                </a:xfrm>
                <a:prstGeom prst="diamond">
                  <a:avLst/>
                </a:prstGeom>
                <a:grpFill/>
                <a:ln>
                  <a:solidFill>
                    <a:schemeClr val="bg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grpSp>
          <p:grpSp>
            <p:nvGrpSpPr>
              <p:cNvPr id="12" name="Group 11"/>
              <p:cNvGrpSpPr/>
              <p:nvPr/>
            </p:nvGrpSpPr>
            <p:grpSpPr>
              <a:xfrm>
                <a:off x="3019651" y="2643479"/>
                <a:ext cx="8376313" cy="1219200"/>
                <a:chOff x="1151472" y="3187501"/>
                <a:chExt cx="6282234" cy="914400"/>
              </a:xfrm>
              <a:solidFill>
                <a:srgbClr val="C1C8E4"/>
              </a:solidFill>
            </p:grpSpPr>
            <p:sp>
              <p:nvSpPr>
                <p:cNvPr id="14" name="Pentagon 13"/>
                <p:cNvSpPr/>
                <p:nvPr/>
              </p:nvSpPr>
              <p:spPr>
                <a:xfrm>
                  <a:off x="1633824" y="3284701"/>
                  <a:ext cx="5799882" cy="747446"/>
                </a:xfrm>
                <a:prstGeom prst="homePlate">
                  <a:avLst/>
                </a:prstGeom>
                <a:solidFill>
                  <a:srgbClr val="E9E9E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15" name="Diamond 14"/>
                <p:cNvSpPr/>
                <p:nvPr/>
              </p:nvSpPr>
              <p:spPr>
                <a:xfrm>
                  <a:off x="1151472" y="3187501"/>
                  <a:ext cx="914400" cy="914400"/>
                </a:xfrm>
                <a:prstGeom prst="diamon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16" name="Group 15"/>
              <p:cNvGrpSpPr/>
              <p:nvPr/>
            </p:nvGrpSpPr>
            <p:grpSpPr>
              <a:xfrm>
                <a:off x="3015643" y="3874181"/>
                <a:ext cx="8380321" cy="1219200"/>
                <a:chOff x="1151472" y="3187501"/>
                <a:chExt cx="6285240" cy="914400"/>
              </a:xfrm>
              <a:solidFill>
                <a:srgbClr val="C1C8E4"/>
              </a:solidFill>
            </p:grpSpPr>
            <p:sp>
              <p:nvSpPr>
                <p:cNvPr id="18" name="Pentagon 17"/>
                <p:cNvSpPr/>
                <p:nvPr/>
              </p:nvSpPr>
              <p:spPr>
                <a:xfrm>
                  <a:off x="1633824" y="3284701"/>
                  <a:ext cx="5802888" cy="693726"/>
                </a:xfrm>
                <a:prstGeom prst="homePlate">
                  <a:avLst/>
                </a:prstGeom>
                <a:solidFill>
                  <a:srgbClr val="E9E9E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19" name="Diamond 18"/>
                <p:cNvSpPr/>
                <p:nvPr/>
              </p:nvSpPr>
              <p:spPr>
                <a:xfrm>
                  <a:off x="1151472" y="3187501"/>
                  <a:ext cx="914400" cy="914400"/>
                </a:xfrm>
                <a:prstGeom prst="diamon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grpSp>
          <p:grpSp>
            <p:nvGrpSpPr>
              <p:cNvPr id="20" name="Group 19"/>
              <p:cNvGrpSpPr/>
              <p:nvPr/>
            </p:nvGrpSpPr>
            <p:grpSpPr>
              <a:xfrm>
                <a:off x="3011635" y="5104884"/>
                <a:ext cx="8384329" cy="1219200"/>
                <a:chOff x="1151472" y="3187501"/>
                <a:chExt cx="6288246" cy="914400"/>
              </a:xfrm>
              <a:solidFill>
                <a:srgbClr val="C1C8E4"/>
              </a:solidFill>
            </p:grpSpPr>
            <p:sp>
              <p:nvSpPr>
                <p:cNvPr id="22" name="Pentagon 21"/>
                <p:cNvSpPr/>
                <p:nvPr/>
              </p:nvSpPr>
              <p:spPr>
                <a:xfrm>
                  <a:off x="1633824" y="3284701"/>
                  <a:ext cx="5805894" cy="756074"/>
                </a:xfrm>
                <a:prstGeom prst="homePlate">
                  <a:avLst/>
                </a:prstGeom>
                <a:solidFill>
                  <a:srgbClr val="E9E9E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23" name="Diamond 22"/>
                <p:cNvSpPr/>
                <p:nvPr/>
              </p:nvSpPr>
              <p:spPr>
                <a:xfrm>
                  <a:off x="1151472" y="3187501"/>
                  <a:ext cx="914400" cy="914400"/>
                </a:xfrm>
                <a:prstGeom prst="diamon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8" name="群組 7"/>
              <p:cNvGrpSpPr/>
              <p:nvPr/>
            </p:nvGrpSpPr>
            <p:grpSpPr>
              <a:xfrm>
                <a:off x="4230835" y="1760767"/>
                <a:ext cx="7165128" cy="4247682"/>
                <a:chOff x="4230835" y="1760767"/>
                <a:chExt cx="7165128" cy="4247682"/>
              </a:xfrm>
            </p:grpSpPr>
            <p:sp>
              <p:nvSpPr>
                <p:cNvPr id="36" name="TextBox 12"/>
                <p:cNvSpPr txBox="1"/>
                <p:nvPr/>
              </p:nvSpPr>
              <p:spPr bwMode="auto">
                <a:xfrm>
                  <a:off x="4238850" y="3039002"/>
                  <a:ext cx="7157113" cy="584775"/>
                </a:xfrm>
                <a:prstGeom prst="rect">
                  <a:avLst/>
                </a:prstGeom>
                <a:noFill/>
                <a:ln>
                  <a:noFill/>
                </a:ln>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委員會性別比例法源依據</a:t>
                  </a:r>
                  <a:endParaRPr lang="ko-KR" altLang="en-US" sz="3200" b="1" dirty="0">
                    <a:solidFill>
                      <a:schemeClr val="tx1">
                        <a:lumMod val="75000"/>
                        <a:lumOff val="25000"/>
                      </a:schemeClr>
                    </a:solidFill>
                    <a:latin typeface="微軟正黑體" panose="020B0604030504040204" pitchFamily="34" charset="-120"/>
                    <a:cs typeface="Arial" pitchFamily="34" charset="0"/>
                  </a:endParaRPr>
                </a:p>
              </p:txBody>
            </p:sp>
            <p:sp>
              <p:nvSpPr>
                <p:cNvPr id="37" name="TextBox 12"/>
                <p:cNvSpPr txBox="1"/>
                <p:nvPr/>
              </p:nvSpPr>
              <p:spPr bwMode="auto">
                <a:xfrm>
                  <a:off x="4230835" y="4274498"/>
                  <a:ext cx="6336704" cy="584775"/>
                </a:xfrm>
                <a:prstGeom prst="rect">
                  <a:avLst/>
                </a:prstGeom>
                <a:noFill/>
                <a:ln>
                  <a:noFill/>
                </a:ln>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本府現況</a:t>
                  </a:r>
                  <a:r>
                    <a:rPr lang="en-US" altLang="zh-TW"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含案例分析</a:t>
                  </a:r>
                  <a:r>
                    <a:rPr lang="en-US" altLang="zh-TW"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endParaRPr lang="ko-KR" altLang="en-US" sz="3200" b="1" dirty="0">
                    <a:solidFill>
                      <a:schemeClr val="tx1">
                        <a:lumMod val="75000"/>
                        <a:lumOff val="25000"/>
                      </a:schemeClr>
                    </a:solidFill>
                    <a:latin typeface="微軟正黑體" panose="020B0604030504040204" pitchFamily="34" charset="-120"/>
                    <a:cs typeface="Arial" pitchFamily="34" charset="0"/>
                  </a:endParaRPr>
                </a:p>
              </p:txBody>
            </p:sp>
            <p:sp>
              <p:nvSpPr>
                <p:cNvPr id="38" name="TextBox 12"/>
                <p:cNvSpPr txBox="1"/>
                <p:nvPr/>
              </p:nvSpPr>
              <p:spPr bwMode="auto">
                <a:xfrm>
                  <a:off x="4230835" y="5423674"/>
                  <a:ext cx="6336704" cy="584775"/>
                </a:xfrm>
                <a:prstGeom prst="rect">
                  <a:avLst/>
                </a:prstGeom>
                <a:noFill/>
                <a:ln>
                  <a:noFill/>
                </a:ln>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延伸議題</a:t>
                  </a:r>
                  <a:endParaRPr lang="ko-KR" altLang="en-US" sz="3200" b="1" dirty="0">
                    <a:solidFill>
                      <a:schemeClr val="tx1">
                        <a:lumMod val="75000"/>
                        <a:lumOff val="25000"/>
                      </a:schemeClr>
                    </a:solidFill>
                    <a:latin typeface="微軟正黑體" panose="020B0604030504040204" pitchFamily="34" charset="-120"/>
                    <a:cs typeface="Arial" pitchFamily="34" charset="0"/>
                  </a:endParaRPr>
                </a:p>
              </p:txBody>
            </p:sp>
            <p:sp>
              <p:nvSpPr>
                <p:cNvPr id="11" name="TextBox 12"/>
                <p:cNvSpPr txBox="1"/>
                <p:nvPr/>
              </p:nvSpPr>
              <p:spPr bwMode="auto">
                <a:xfrm>
                  <a:off x="4238851" y="1760767"/>
                  <a:ext cx="6336704" cy="584775"/>
                </a:xfrm>
                <a:prstGeom prst="rect">
                  <a:avLst/>
                </a:prstGeom>
                <a:noFill/>
                <a:ln>
                  <a:noFill/>
                </a:ln>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推動委員會性別比例原因</a:t>
                  </a:r>
                  <a:endParaRPr lang="ko-KR" altLang="en-US" sz="3200" b="1" dirty="0">
                    <a:solidFill>
                      <a:schemeClr val="tx1">
                        <a:lumMod val="75000"/>
                        <a:lumOff val="25000"/>
                      </a:schemeClr>
                    </a:solidFill>
                    <a:latin typeface="微軟正黑體" panose="020B0604030504040204" pitchFamily="34" charset="-120"/>
                    <a:cs typeface="Arial" pitchFamily="34" charset="0"/>
                  </a:endParaRPr>
                </a:p>
              </p:txBody>
            </p:sp>
          </p:grpSp>
        </p:grpSp>
        <p:sp>
          <p:nvSpPr>
            <p:cNvPr id="31" name="Pentagon 5"/>
            <p:cNvSpPr/>
            <p:nvPr/>
          </p:nvSpPr>
          <p:spPr>
            <a:xfrm>
              <a:off x="2879015" y="210729"/>
              <a:ext cx="7733176" cy="955723"/>
            </a:xfrm>
            <a:prstGeom prst="homePlate">
              <a:avLst/>
            </a:prstGeom>
            <a:solidFill>
              <a:srgbClr val="E9E9E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32" name="Diamond 6"/>
            <p:cNvSpPr/>
            <p:nvPr/>
          </p:nvSpPr>
          <p:spPr>
            <a:xfrm>
              <a:off x="2235879" y="81129"/>
              <a:ext cx="1219200" cy="1219200"/>
            </a:xfrm>
            <a:prstGeom prst="diamond">
              <a:avLst/>
            </a:prstGeom>
            <a:solidFill>
              <a:srgbClr val="C1C8E4"/>
            </a:solidFill>
            <a:ln>
              <a:solidFill>
                <a:schemeClr val="bg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33" name="TextBox 12"/>
            <p:cNvSpPr txBox="1"/>
            <p:nvPr/>
          </p:nvSpPr>
          <p:spPr bwMode="auto">
            <a:xfrm>
              <a:off x="3451071" y="429120"/>
              <a:ext cx="8305486" cy="584775"/>
            </a:xfrm>
            <a:prstGeom prst="rect">
              <a:avLst/>
            </a:prstGeom>
            <a:noFill/>
            <a:ln>
              <a:noFill/>
            </a:ln>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zh-TW"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CEDAW</a:t>
              </a:r>
              <a:r>
                <a:rPr lang="zh-TW" altLang="en-US" sz="3200" b="1"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簡介</a:t>
              </a:r>
              <a:endParaRPr lang="ko-KR" altLang="en-US" sz="3200" b="1" dirty="0">
                <a:solidFill>
                  <a:schemeClr val="tx1">
                    <a:lumMod val="75000"/>
                    <a:lumOff val="25000"/>
                  </a:schemeClr>
                </a:solidFill>
                <a:latin typeface="微軟正黑體" panose="020B0604030504040204" pitchFamily="34" charset="-120"/>
                <a:cs typeface="Arial" pitchFamily="34" charset="0"/>
              </a:endParaRPr>
            </a:p>
          </p:txBody>
        </p:sp>
      </p:grpSp>
    </p:spTree>
    <p:extLst>
      <p:ext uri="{BB962C8B-B14F-4D97-AF65-F5344CB8AC3E}">
        <p14:creationId xmlns:p14="http://schemas.microsoft.com/office/powerpoint/2010/main" val="1548675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
          <p:cNvSpPr>
            <a:spLocks noGrp="1"/>
          </p:cNvSpPr>
          <p:nvPr>
            <p:ph type="body" sz="quarter" idx="10"/>
          </p:nvPr>
        </p:nvSpPr>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延伸議題</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
        <p:nvSpPr>
          <p:cNvPr id="18" name="Text Placeholder 2"/>
          <p:cNvSpPr txBox="1">
            <a:spLocks/>
          </p:cNvSpPr>
          <p:nvPr/>
        </p:nvSpPr>
        <p:spPr>
          <a:xfrm>
            <a:off x="0" y="1054597"/>
            <a:ext cx="12192000"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未來</a:t>
            </a:r>
            <a:r>
              <a:rPr lang="zh-TW" altLang="en-US" sz="3200" dirty="0" smtClean="0">
                <a:solidFill>
                  <a:srgbClr val="002060"/>
                </a:solidFill>
                <a:latin typeface="微軟正黑體" panose="020B0604030504040204" pitchFamily="34" charset="-120"/>
                <a:ea typeface="微軟正黑體" panose="020B0604030504040204" pitchFamily="34" charset="-120"/>
              </a:rPr>
              <a:t>展望</a:t>
            </a:r>
            <a:r>
              <a:rPr lang="en-US" altLang="zh-TW" sz="3200" dirty="0" smtClean="0">
                <a:solidFill>
                  <a:srgbClr val="002060"/>
                </a:solidFill>
                <a:latin typeface="微軟正黑體" panose="020B0604030504040204" pitchFamily="34" charset="-120"/>
                <a:ea typeface="微軟正黑體" panose="020B0604030504040204" pitchFamily="34" charset="-120"/>
              </a:rPr>
              <a:t>3</a:t>
            </a:r>
            <a:endParaRPr lang="en-US" altLang="ko-KR" sz="3200" u="sng" dirty="0">
              <a:solidFill>
                <a:srgbClr val="002060"/>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4"/>
          </p:nvPr>
        </p:nvSpPr>
        <p:spPr/>
        <p:txBody>
          <a:bodyPr/>
          <a:lstStyle/>
          <a:p>
            <a:fld id="{13E0A09B-946E-44A7-B1A7-6D2C280D592B}" type="slidenum">
              <a:rPr lang="zh-TW" altLang="en-US" smtClean="0"/>
              <a:pPr/>
              <a:t>19</a:t>
            </a:fld>
            <a:endParaRPr lang="zh-TW" altLang="en-US" dirty="0"/>
          </a:p>
        </p:txBody>
      </p:sp>
      <p:grpSp>
        <p:nvGrpSpPr>
          <p:cNvPr id="2" name="群組 1"/>
          <p:cNvGrpSpPr/>
          <p:nvPr/>
        </p:nvGrpSpPr>
        <p:grpSpPr>
          <a:xfrm>
            <a:off x="3216000" y="2179390"/>
            <a:ext cx="5760000" cy="3589800"/>
            <a:chOff x="3055189" y="1754385"/>
            <a:chExt cx="5760000" cy="3589801"/>
          </a:xfrm>
        </p:grpSpPr>
        <p:sp>
          <p:nvSpPr>
            <p:cNvPr id="13" name="Text Placeholder 2"/>
            <p:cNvSpPr txBox="1">
              <a:spLocks/>
            </p:cNvSpPr>
            <p:nvPr/>
          </p:nvSpPr>
          <p:spPr>
            <a:xfrm>
              <a:off x="3519075" y="1754385"/>
              <a:ext cx="483222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TW" altLang="en-US" sz="3200" dirty="0">
                  <a:solidFill>
                    <a:srgbClr val="002060"/>
                  </a:solidFill>
                  <a:latin typeface="微軟正黑體" panose="020B0604030504040204" pitchFamily="34" charset="-120"/>
                  <a:ea typeface="微軟正黑體" panose="020B0604030504040204" pitchFamily="34" charset="-120"/>
                </a:rPr>
                <a:t>向民間推廣</a:t>
              </a:r>
              <a:endParaRPr lang="en-US" altLang="ko-KR" sz="3200" dirty="0">
                <a:solidFill>
                  <a:srgbClr val="002060"/>
                </a:solidFill>
                <a:latin typeface="微軟正黑體" panose="020B0604030504040204" pitchFamily="34" charset="-120"/>
                <a:ea typeface="微軟正黑體" panose="020B0604030504040204" pitchFamily="34" charset="-120"/>
              </a:endParaRPr>
            </a:p>
          </p:txBody>
        </p:sp>
        <p:sp>
          <p:nvSpPr>
            <p:cNvPr id="19" name="Rectangle 3"/>
            <p:cNvSpPr/>
            <p:nvPr/>
          </p:nvSpPr>
          <p:spPr>
            <a:xfrm>
              <a:off x="3055189" y="2428034"/>
              <a:ext cx="57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0" name="TextBox 5"/>
            <p:cNvSpPr txBox="1"/>
            <p:nvPr/>
          </p:nvSpPr>
          <p:spPr>
            <a:xfrm>
              <a:off x="3055189" y="2789640"/>
              <a:ext cx="5760000" cy="2554546"/>
            </a:xfrm>
            <a:prstGeom prst="rect">
              <a:avLst/>
            </a:prstGeom>
            <a:noFill/>
          </p:spPr>
          <p:txBody>
            <a:bodyPr wrap="square" rtlCol="0">
              <a:spAutoFit/>
            </a:bodyPr>
            <a:lstStyle/>
            <a:p>
              <a:pPr algn="just"/>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提供政府推動經驗讓民間團體參考，鼓勵民間團體</a:t>
              </a:r>
              <a:r>
                <a:rPr lang="en-US" altLang="zh-TW"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理監事</a:t>
              </a:r>
              <a:r>
                <a:rPr lang="en-US" altLang="zh-TW"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r>
                <a:rPr lang="zh-TW" altLang="en-US"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達成任一性別比例不低於三分之一，讓性別比例觀念能深入社會每個角落。</a:t>
              </a:r>
              <a:endParaRPr lang="en-US" altLang="ko-KR" sz="3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grpSp>
    </p:spTree>
    <p:extLst>
      <p:ext uri="{BB962C8B-B14F-4D97-AF65-F5344CB8AC3E}">
        <p14:creationId xmlns:p14="http://schemas.microsoft.com/office/powerpoint/2010/main" val="427198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335580"/>
            <a:ext cx="12192000" cy="768085"/>
          </a:xfrm>
        </p:spPr>
        <p:txBody>
          <a:bodyPr/>
          <a:lstStyle/>
          <a:p>
            <a:r>
              <a:rPr lang="en-US" altLang="zh-TW" b="1" dirty="0">
                <a:solidFill>
                  <a:srgbClr val="002060"/>
                </a:solidFill>
                <a:latin typeface="微軟正黑體" panose="020B0604030504040204" pitchFamily="34" charset="-120"/>
                <a:ea typeface="微軟正黑體" panose="020B0604030504040204" pitchFamily="34" charset="-120"/>
              </a:rPr>
              <a:t>CEDAW</a:t>
            </a:r>
            <a:r>
              <a:rPr lang="zh-TW" altLang="en-US" b="1" dirty="0">
                <a:solidFill>
                  <a:srgbClr val="002060"/>
                </a:solidFill>
                <a:latin typeface="微軟正黑體" panose="020B0604030504040204" pitchFamily="34" charset="-120"/>
                <a:ea typeface="微軟正黑體" panose="020B0604030504040204" pitchFamily="34" charset="-120"/>
              </a:rPr>
              <a:t>簡介</a:t>
            </a:r>
            <a:endParaRPr lang="ko-KR" altLang="en-US" b="1" dirty="0">
              <a:solidFill>
                <a:srgbClr val="002060"/>
              </a:solidFill>
              <a:latin typeface="微軟正黑體" panose="020B0604030504040204" pitchFamily="34" charset="-120"/>
            </a:endParaRPr>
          </a:p>
        </p:txBody>
      </p:sp>
      <p:sp>
        <p:nvSpPr>
          <p:cNvPr id="4" name="Rectangle 3"/>
          <p:cNvSpPr/>
          <p:nvPr/>
        </p:nvSpPr>
        <p:spPr>
          <a:xfrm>
            <a:off x="2272659" y="1803837"/>
            <a:ext cx="3456000" cy="9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5" name="Rectangle 4"/>
          <p:cNvSpPr/>
          <p:nvPr/>
        </p:nvSpPr>
        <p:spPr>
          <a:xfrm>
            <a:off x="6593140" y="1803837"/>
            <a:ext cx="3975785" cy="9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8" name="TextBox 7"/>
          <p:cNvSpPr txBox="1"/>
          <p:nvPr/>
        </p:nvSpPr>
        <p:spPr>
          <a:xfrm>
            <a:off x="2272659" y="2077824"/>
            <a:ext cx="3456000" cy="4247317"/>
          </a:xfrm>
          <a:prstGeom prst="rect">
            <a:avLst/>
          </a:prstGeom>
          <a:noFill/>
        </p:spPr>
        <p:txBody>
          <a:bodyPr wrap="square" rtlCol="0">
            <a:spAutoFit/>
          </a:bodyPr>
          <a:lstStyle/>
          <a:p>
            <a:pPr algn="just">
              <a:lnSpc>
                <a:spcPts val="3600"/>
              </a:lnSpc>
            </a:pPr>
            <a:r>
              <a:rPr lang="zh-TW" altLang="en-US" sz="2400" dirty="0">
                <a:latin typeface="微軟正黑體" panose="020B0604030504040204" pitchFamily="34" charset="-120"/>
                <a:ea typeface="微軟正黑體" panose="020B0604030504040204" pitchFamily="34" charset="-120"/>
              </a:rPr>
              <a:t>為了促進世界各國實踐男女平等，聯合國大會於</a:t>
            </a:r>
            <a:r>
              <a:rPr lang="en-US" altLang="zh-TW" sz="2400" dirty="0">
                <a:latin typeface="微軟正黑體" panose="020B0604030504040204" pitchFamily="34" charset="-120"/>
                <a:ea typeface="微軟正黑體" panose="020B0604030504040204" pitchFamily="34" charset="-120"/>
              </a:rPr>
              <a:t>1979</a:t>
            </a:r>
            <a:r>
              <a:rPr lang="zh-TW" altLang="en-US" sz="2400" dirty="0">
                <a:latin typeface="微軟正黑體" panose="020B0604030504040204" pitchFamily="34" charset="-120"/>
                <a:ea typeface="微軟正黑體" panose="020B0604030504040204" pitchFamily="34" charset="-120"/>
              </a:rPr>
              <a:t>年通過「消除一切形式對婦女歧視公約」</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簡稱</a:t>
            </a:r>
            <a:r>
              <a:rPr lang="en-US" altLang="zh-TW" sz="2400" dirty="0">
                <a:latin typeface="微軟正黑體" panose="020B0604030504040204" pitchFamily="34" charset="-120"/>
                <a:ea typeface="微軟正黑體" panose="020B0604030504040204" pitchFamily="34" charset="-120"/>
              </a:rPr>
              <a:t>CEDAW) </a:t>
            </a:r>
            <a:r>
              <a:rPr lang="zh-TW" altLang="en-US" sz="2400" dirty="0">
                <a:latin typeface="微軟正黑體" panose="020B0604030504040204" pitchFamily="34" charset="-120"/>
                <a:ea typeface="微軟正黑體" panose="020B0604030504040204" pitchFamily="34" charset="-120"/>
              </a:rPr>
              <a:t>，是保障婦女人權的完整清單，也是各國用以檢視其婦女人權保障執行情況的最佳評估指標</a:t>
            </a:r>
            <a:r>
              <a:rPr lang="zh-TW" altLang="en-US" sz="2400" dirty="0">
                <a:solidFill>
                  <a:schemeClr val="tx1">
                    <a:lumMod val="75000"/>
                    <a:lumOff val="25000"/>
                  </a:schemeClr>
                </a:solidFill>
                <a:cs typeface="Arial" pitchFamily="34" charset="0"/>
              </a:rPr>
              <a:t>。</a:t>
            </a:r>
            <a:endParaRPr lang="zh-TW" altLang="en-US" sz="2400" dirty="0">
              <a:latin typeface="微軟正黑體" panose="020B0604030504040204" pitchFamily="34" charset="-120"/>
              <a:ea typeface="微軟正黑體" panose="020B0604030504040204" pitchFamily="34" charset="-120"/>
            </a:endParaRPr>
          </a:p>
        </p:txBody>
      </p:sp>
      <p:sp>
        <p:nvSpPr>
          <p:cNvPr id="9" name="TextBox 8"/>
          <p:cNvSpPr txBox="1"/>
          <p:nvPr/>
        </p:nvSpPr>
        <p:spPr>
          <a:xfrm>
            <a:off x="6117465" y="2077822"/>
            <a:ext cx="4451459" cy="2646878"/>
          </a:xfrm>
          <a:prstGeom prst="rect">
            <a:avLst/>
          </a:prstGeom>
          <a:noFill/>
        </p:spPr>
        <p:txBody>
          <a:bodyPr wrap="square" rtlCol="0">
            <a:spAutoFit/>
          </a:bodyPr>
          <a:lstStyle/>
          <a:p>
            <a:pPr lvl="1">
              <a:lnSpc>
                <a:spcPts val="3600"/>
              </a:lnSpc>
            </a:pPr>
            <a:r>
              <a:rPr lang="en-US" altLang="zh-TW" sz="24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C</a:t>
            </a:r>
            <a:r>
              <a:rPr lang="en-US" altLang="zh-TW" sz="2400" dirty="0">
                <a:latin typeface="微軟正黑體" panose="020B0604030504040204" pitchFamily="34" charset="-120"/>
                <a:ea typeface="微軟正黑體" panose="020B0604030504040204" pitchFamily="34" charset="-120"/>
              </a:rPr>
              <a:t>onvention on the </a:t>
            </a:r>
          </a:p>
          <a:p>
            <a:pPr lvl="1">
              <a:lnSpc>
                <a:spcPts val="3600"/>
              </a:lnSpc>
            </a:pPr>
            <a:r>
              <a:rPr lang="en-US" altLang="zh-TW" sz="24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E</a:t>
            </a:r>
            <a:r>
              <a:rPr lang="en-US" altLang="zh-TW" sz="2400" dirty="0">
                <a:latin typeface="微軟正黑體" panose="020B0604030504040204" pitchFamily="34" charset="-120"/>
                <a:ea typeface="微軟正黑體" panose="020B0604030504040204" pitchFamily="34" charset="-120"/>
              </a:rPr>
              <a:t>limination of All Forms of </a:t>
            </a:r>
          </a:p>
          <a:p>
            <a:pPr lvl="1">
              <a:lnSpc>
                <a:spcPts val="3600"/>
              </a:lnSpc>
            </a:pPr>
            <a:r>
              <a:rPr lang="en-US" altLang="zh-TW" sz="24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D</a:t>
            </a:r>
            <a:r>
              <a:rPr lang="en-US" altLang="zh-TW" sz="2400" dirty="0">
                <a:latin typeface="微軟正黑體" panose="020B0604030504040204" pitchFamily="34" charset="-120"/>
                <a:ea typeface="微軟正黑體" panose="020B0604030504040204" pitchFamily="34" charset="-120"/>
              </a:rPr>
              <a:t>iscrimination </a:t>
            </a:r>
          </a:p>
          <a:p>
            <a:pPr lvl="1">
              <a:lnSpc>
                <a:spcPts val="3600"/>
              </a:lnSpc>
            </a:pPr>
            <a:r>
              <a:rPr lang="en-US" altLang="zh-TW" sz="24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a:t>
            </a:r>
            <a:r>
              <a:rPr lang="en-US" altLang="zh-TW" sz="2400" dirty="0">
                <a:latin typeface="微軟正黑體" panose="020B0604030504040204" pitchFamily="34" charset="-120"/>
                <a:ea typeface="微軟正黑體" panose="020B0604030504040204" pitchFamily="34" charset="-120"/>
              </a:rPr>
              <a:t>gainst </a:t>
            </a:r>
          </a:p>
          <a:p>
            <a:pPr lvl="1">
              <a:lnSpc>
                <a:spcPts val="3600"/>
              </a:lnSpc>
            </a:pPr>
            <a:r>
              <a:rPr lang="en-US" altLang="zh-TW" sz="24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W</a:t>
            </a:r>
            <a:r>
              <a:rPr lang="en-US" altLang="zh-TW" sz="2400" dirty="0">
                <a:latin typeface="微軟正黑體" panose="020B0604030504040204" pitchFamily="34" charset="-120"/>
                <a:ea typeface="微軟正黑體" panose="020B0604030504040204" pitchFamily="34" charset="-120"/>
              </a:rPr>
              <a:t>omen</a:t>
            </a:r>
          </a:p>
          <a:p>
            <a:pPr algn="ctr"/>
            <a:endParaRPr lang="en-US" altLang="ko-KR" sz="1600" dirty="0">
              <a:solidFill>
                <a:schemeClr val="tx1">
                  <a:lumMod val="75000"/>
                  <a:lumOff val="25000"/>
                </a:schemeClr>
              </a:solidFill>
              <a:cs typeface="Arial" pitchFamily="34" charset="0"/>
            </a:endParaRPr>
          </a:p>
        </p:txBody>
      </p:sp>
      <p:sp>
        <p:nvSpPr>
          <p:cNvPr id="10" name="文字版面配置區 9"/>
          <p:cNvSpPr>
            <a:spLocks noGrp="1"/>
          </p:cNvSpPr>
          <p:nvPr>
            <p:ph type="body" sz="quarter" idx="11"/>
          </p:nvPr>
        </p:nvSpPr>
        <p:spPr>
          <a:xfrm>
            <a:off x="2146794" y="1398723"/>
            <a:ext cx="3455999" cy="384043"/>
          </a:xfrm>
        </p:spPr>
        <p:txBody>
          <a:bodyPr>
            <a:noAutofit/>
          </a:bodyPr>
          <a:lstStyle/>
          <a:p>
            <a:r>
              <a:rPr lang="zh-TW" altLang="en-US" sz="3200" dirty="0">
                <a:latin typeface="微軟正黑體" panose="020B0604030504040204" pitchFamily="34" charset="-120"/>
                <a:ea typeface="微軟正黑體" panose="020B0604030504040204" pitchFamily="34" charset="-120"/>
              </a:rPr>
              <a:t>背景</a:t>
            </a:r>
          </a:p>
        </p:txBody>
      </p:sp>
      <p:sp>
        <p:nvSpPr>
          <p:cNvPr id="11" name="文字版面配置區 9"/>
          <p:cNvSpPr txBox="1">
            <a:spLocks/>
          </p:cNvSpPr>
          <p:nvPr/>
        </p:nvSpPr>
        <p:spPr>
          <a:xfrm>
            <a:off x="6850719" y="1398723"/>
            <a:ext cx="3455999" cy="384043"/>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0" kern="1200" baseline="0">
                <a:solidFill>
                  <a:schemeClr val="tx1">
                    <a:lumMod val="75000"/>
                    <a:lumOff val="25000"/>
                  </a:schemeClr>
                </a:solidFill>
                <a:latin typeface="+mn-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3200" dirty="0">
                <a:latin typeface="微軟正黑體" panose="020B0604030504040204" pitchFamily="34" charset="-120"/>
                <a:ea typeface="微軟正黑體" panose="020B0604030504040204" pitchFamily="34" charset="-120"/>
              </a:rPr>
              <a:t>縮寫全稱</a:t>
            </a:r>
          </a:p>
        </p:txBody>
      </p:sp>
      <p:sp>
        <p:nvSpPr>
          <p:cNvPr id="3" name="投影片編號版面配置區 2"/>
          <p:cNvSpPr>
            <a:spLocks noGrp="1"/>
          </p:cNvSpPr>
          <p:nvPr>
            <p:ph type="sldNum" sz="quarter" idx="14"/>
          </p:nvPr>
        </p:nvSpPr>
        <p:spPr/>
        <p:txBody>
          <a:bodyPr/>
          <a:lstStyle/>
          <a:p>
            <a:fld id="{13E0A09B-946E-44A7-B1A7-6D2C280D592B}" type="slidenum">
              <a:rPr lang="zh-TW" altLang="en-US" smtClean="0"/>
              <a:pPr/>
              <a:t>2</a:t>
            </a:fld>
            <a:endParaRPr lang="zh-TW" altLang="en-US" dirty="0"/>
          </a:p>
        </p:txBody>
      </p:sp>
    </p:spTree>
    <p:extLst>
      <p:ext uri="{BB962C8B-B14F-4D97-AF65-F5344CB8AC3E}">
        <p14:creationId xmlns:p14="http://schemas.microsoft.com/office/powerpoint/2010/main" val="660415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2658" y="1323966"/>
            <a:ext cx="9450887" cy="1320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5" name="投影片編號版面配置區 4"/>
          <p:cNvSpPr>
            <a:spLocks noGrp="1"/>
          </p:cNvSpPr>
          <p:nvPr>
            <p:ph type="sldNum" sz="quarter" idx="14"/>
          </p:nvPr>
        </p:nvSpPr>
        <p:spPr/>
        <p:txBody>
          <a:bodyPr/>
          <a:lstStyle/>
          <a:p>
            <a:fld id="{13E0A09B-946E-44A7-B1A7-6D2C280D592B}" type="slidenum">
              <a:rPr lang="zh-TW" altLang="en-US" smtClean="0"/>
              <a:pPr/>
              <a:t>3</a:t>
            </a:fld>
            <a:endParaRPr lang="zh-TW" altLang="en-US" dirty="0"/>
          </a:p>
        </p:txBody>
      </p:sp>
      <p:sp>
        <p:nvSpPr>
          <p:cNvPr id="39" name="Text Placeholder 1"/>
          <p:cNvSpPr txBox="1">
            <a:spLocks/>
          </p:cNvSpPr>
          <p:nvPr/>
        </p:nvSpPr>
        <p:spPr>
          <a:xfrm>
            <a:off x="0" y="328661"/>
            <a:ext cx="12192000" cy="865771"/>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800" b="0" kern="1200" baseline="0">
                <a:solidFill>
                  <a:schemeClr val="tx1">
                    <a:lumMod val="75000"/>
                    <a:lumOff val="25000"/>
                  </a:schemeClr>
                </a:solidFill>
                <a:latin typeface="+mj-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b="1" dirty="0">
                <a:solidFill>
                  <a:srgbClr val="002060"/>
                </a:solidFill>
                <a:latin typeface="微軟正黑體" panose="020B0604030504040204" pitchFamily="34" charset="-120"/>
                <a:ea typeface="微軟正黑體" panose="020B0604030504040204" pitchFamily="34" charset="-120"/>
              </a:rPr>
              <a:t>推動委員會性別比例原因</a:t>
            </a:r>
            <a:endParaRPr lang="ko-KR" altLang="en-US" b="1" dirty="0">
              <a:solidFill>
                <a:srgbClr val="002060"/>
              </a:solidFill>
              <a:latin typeface="微軟正黑體" panose="020B0604030504040204" pitchFamily="34" charset="-120"/>
            </a:endParaRPr>
          </a:p>
        </p:txBody>
      </p:sp>
      <p:sp>
        <p:nvSpPr>
          <p:cNvPr id="22" name="TextBox 7">
            <a:extLst>
              <a:ext uri="{FF2B5EF4-FFF2-40B4-BE49-F238E27FC236}">
                <a16:creationId xmlns:a16="http://schemas.microsoft.com/office/drawing/2014/main" id="{76A11C31-06B8-462B-92FE-5E5ED3FA69B9}"/>
              </a:ext>
            </a:extLst>
          </p:cNvPr>
          <p:cNvSpPr txBox="1"/>
          <p:nvPr/>
        </p:nvSpPr>
        <p:spPr>
          <a:xfrm>
            <a:off x="2090058" y="2077823"/>
            <a:ext cx="8070980" cy="3990836"/>
          </a:xfrm>
          <a:prstGeom prst="rect">
            <a:avLst/>
          </a:prstGeom>
          <a:noFill/>
        </p:spPr>
        <p:txBody>
          <a:bodyPr wrap="square" rtlCol="0">
            <a:spAutoFit/>
          </a:bodyPr>
          <a:lstStyle/>
          <a:p>
            <a:pPr algn="just">
              <a:lnSpc>
                <a:spcPts val="3800"/>
              </a:lnSpc>
            </a:pPr>
            <a:r>
              <a:rPr lang="zh-TW" altLang="en-US" sz="2800" dirty="0">
                <a:latin typeface="微軟正黑體" panose="020B0604030504040204" pitchFamily="34" charset="-120"/>
                <a:ea typeface="微軟正黑體" panose="020B0604030504040204" pitchFamily="34" charset="-120"/>
              </a:rPr>
              <a:t>女性參與決策包含「形式平等」及「實質平等」等兩個層面。</a:t>
            </a:r>
            <a:endParaRPr lang="en-US" altLang="zh-TW" sz="2800" dirty="0">
              <a:latin typeface="微軟正黑體" panose="020B0604030504040204" pitchFamily="34" charset="-120"/>
              <a:ea typeface="微軟正黑體" panose="020B0604030504040204" pitchFamily="34" charset="-120"/>
            </a:endParaRPr>
          </a:p>
          <a:p>
            <a:pPr algn="just">
              <a:lnSpc>
                <a:spcPts val="3800"/>
              </a:lnSpc>
            </a:pPr>
            <a:r>
              <a:rPr lang="zh-TW" altLang="en-US" sz="2800" u="sng" dirty="0">
                <a:latin typeface="微軟正黑體" panose="020B0604030504040204" pitchFamily="34" charset="-120"/>
                <a:ea typeface="微軟正黑體" panose="020B0604030504040204" pitchFamily="34" charset="-120"/>
              </a:rPr>
              <a:t>形式平等</a:t>
            </a:r>
            <a:r>
              <a:rPr lang="zh-TW" altLang="en-US" sz="2800" dirty="0">
                <a:latin typeface="微軟正黑體" panose="020B0604030504040204" pitchFamily="34" charset="-120"/>
                <a:ea typeface="微軟正黑體" panose="020B0604030504040204" pitchFamily="34" charset="-120"/>
              </a:rPr>
              <a:t>認為男性和女性必須接受完全相同的對待，但卻可能忽視在傳統工作環境中，男性和女性獲得機會的管道並不同。</a:t>
            </a:r>
            <a:endParaRPr lang="en-US" altLang="zh-TW" sz="2800" dirty="0">
              <a:latin typeface="微軟正黑體" panose="020B0604030504040204" pitchFamily="34" charset="-120"/>
              <a:ea typeface="微軟正黑體" panose="020B0604030504040204" pitchFamily="34" charset="-120"/>
            </a:endParaRPr>
          </a:p>
          <a:p>
            <a:pPr algn="just">
              <a:lnSpc>
                <a:spcPts val="3800"/>
              </a:lnSpc>
            </a:pPr>
            <a:r>
              <a:rPr lang="zh-TW" altLang="en-US" sz="2800" u="sng" dirty="0">
                <a:latin typeface="微軟正黑體" panose="020B0604030504040204" pitchFamily="34" charset="-120"/>
                <a:ea typeface="微軟正黑體" panose="020B0604030504040204" pitchFamily="34" charset="-120"/>
              </a:rPr>
              <a:t>實質平等</a:t>
            </a:r>
            <a:r>
              <a:rPr lang="zh-TW" altLang="en-US" sz="2800" dirty="0">
                <a:latin typeface="微軟正黑體" panose="020B0604030504040204" pitchFamily="34" charset="-120"/>
                <a:ea typeface="微軟正黑體" panose="020B0604030504040204" pitchFamily="34" charset="-120"/>
              </a:rPr>
              <a:t>則透過保障女性參與決策之機會與權利，提高女性對政策及資源配置的影響性，例如「性別比例原則」。</a:t>
            </a:r>
            <a:endParaRPr lang="zh-TW" altLang="en-US" sz="3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94010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10200" y="1932043"/>
            <a:ext cx="7872000" cy="9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5" name="矩形 4"/>
          <p:cNvSpPr/>
          <p:nvPr/>
        </p:nvSpPr>
        <p:spPr>
          <a:xfrm>
            <a:off x="2110200" y="2263961"/>
            <a:ext cx="7872000" cy="3323987"/>
          </a:xfrm>
          <a:prstGeom prst="rect">
            <a:avLst/>
          </a:prstGeom>
        </p:spPr>
        <p:txBody>
          <a:bodyPr wrap="square">
            <a:spAutoFit/>
          </a:bodyPr>
          <a:lstStyle/>
          <a:p>
            <a:pPr algn="just">
              <a:lnSpc>
                <a:spcPts val="3600"/>
              </a:lnSpc>
            </a:pPr>
            <a:r>
              <a:rPr lang="zh-TW" altLang="zh-TW" sz="2800" u="sng" kern="100" dirty="0">
                <a:latin typeface="微軟正黑體" panose="020B0604030504040204" pitchFamily="34" charset="-120"/>
                <a:ea typeface="微軟正黑體" panose="020B0604030504040204" pitchFamily="34" charset="-120"/>
                <a:cs typeface="Times New Roman" panose="02020603050405020304" pitchFamily="18" charset="0"/>
              </a:rPr>
              <a:t>性別比例</a:t>
            </a:r>
            <a:r>
              <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rPr>
              <a:t>是在公共參與上，</a:t>
            </a:r>
            <a:r>
              <a:rPr lang="zh-TW" altLang="zh-TW" sz="2800" u="sng" kern="100" dirty="0">
                <a:latin typeface="微軟正黑體" panose="020B0604030504040204" pitchFamily="34" charset="-120"/>
                <a:ea typeface="微軟正黑體" panose="020B0604030504040204" pitchFamily="34" charset="-120"/>
                <a:cs typeface="Times New Roman" panose="02020603050405020304" pitchFamily="18" charset="0"/>
              </a:rPr>
              <a:t>積極促進性別平權的一種措施</a:t>
            </a:r>
            <a:r>
              <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rPr>
              <a:t>。長期以來，女性較少</a:t>
            </a:r>
            <a:r>
              <a:rPr lang="zh-TW" altLang="en-US" sz="2800" kern="100" dirty="0">
                <a:latin typeface="微軟正黑體" panose="020B0604030504040204" pitchFamily="34" charset="-120"/>
                <a:ea typeface="微軟正黑體" panose="020B0604030504040204" pitchFamily="34" charset="-120"/>
                <a:cs typeface="Times New Roman" panose="02020603050405020304" pitchFamily="18" charset="0"/>
              </a:rPr>
              <a:t>有機會</a:t>
            </a:r>
            <a:r>
              <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rPr>
              <a:t>出任具有決策性質的職位</a:t>
            </a:r>
            <a:r>
              <a:rPr lang="zh-TW" altLang="en-US" sz="2800" kern="100" dirty="0">
                <a:latin typeface="微軟正黑體" panose="020B0604030504040204" pitchFamily="34" charset="-120"/>
                <a:ea typeface="微軟正黑體" panose="020B0604030504040204" pitchFamily="34" charset="-120"/>
                <a:cs typeface="Times New Roman" panose="02020603050405020304" pitchFamily="18" charset="0"/>
              </a:rPr>
              <a:t>或</a:t>
            </a:r>
            <a:r>
              <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rPr>
              <a:t>參與決策。為了</a:t>
            </a:r>
            <a:r>
              <a:rPr lang="zh-TW" altLang="en-US" sz="2800" kern="100" dirty="0">
                <a:latin typeface="微軟正黑體" panose="020B0604030504040204" pitchFamily="34" charset="-120"/>
                <a:ea typeface="微軟正黑體" panose="020B0604030504040204" pitchFamily="34" charset="-120"/>
                <a:cs typeface="Times New Roman" panose="02020603050405020304" pitchFamily="18" charset="0"/>
              </a:rPr>
              <a:t>實現實質平等並</a:t>
            </a:r>
            <a:r>
              <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rPr>
              <a:t>翻轉此現象，</a:t>
            </a:r>
            <a:r>
              <a:rPr lang="zh-TW" altLang="zh-TW" sz="2800" u="sng" kern="100" dirty="0">
                <a:latin typeface="微軟正黑體" panose="020B0604030504040204" pitchFamily="34" charset="-120"/>
                <a:ea typeface="微軟正黑體" panose="020B0604030504040204" pitchFamily="34" charset="-120"/>
                <a:cs typeface="Times New Roman" panose="02020603050405020304" pitchFamily="18" charset="0"/>
              </a:rPr>
              <a:t>促進</a:t>
            </a:r>
            <a:r>
              <a:rPr lang="zh-TW" altLang="en-US" sz="2800" u="sng" kern="100" dirty="0">
                <a:latin typeface="微軟正黑體" panose="020B0604030504040204" pitchFamily="34" charset="-120"/>
                <a:ea typeface="微軟正黑體" panose="020B0604030504040204" pitchFamily="34" charset="-120"/>
                <a:cs typeface="Times New Roman" panose="02020603050405020304" pitchFamily="18" charset="0"/>
              </a:rPr>
              <a:t>不同</a:t>
            </a:r>
            <a:r>
              <a:rPr lang="zh-TW" altLang="zh-TW" sz="2800" u="sng" kern="100" dirty="0">
                <a:latin typeface="微軟正黑體" panose="020B0604030504040204" pitchFamily="34" charset="-120"/>
                <a:ea typeface="微軟正黑體" panose="020B0604030504040204" pitchFamily="34" charset="-120"/>
                <a:cs typeface="Times New Roman" panose="02020603050405020304" pitchFamily="18" charset="0"/>
              </a:rPr>
              <a:t>性</a:t>
            </a:r>
            <a:r>
              <a:rPr lang="zh-TW" altLang="en-US" sz="2800" u="sng" kern="100" dirty="0">
                <a:latin typeface="微軟正黑體" panose="020B0604030504040204" pitchFamily="34" charset="-120"/>
                <a:ea typeface="微軟正黑體" panose="020B0604030504040204" pitchFamily="34" charset="-120"/>
                <a:cs typeface="Times New Roman" panose="02020603050405020304" pitchFamily="18" charset="0"/>
              </a:rPr>
              <a:t>別</a:t>
            </a:r>
            <a:r>
              <a:rPr lang="zh-TW" altLang="zh-TW" sz="2800" u="sng" kern="100" dirty="0">
                <a:latin typeface="微軟正黑體" panose="020B0604030504040204" pitchFamily="34" charset="-120"/>
                <a:ea typeface="微軟正黑體" panose="020B0604030504040204" pitchFamily="34" charset="-120"/>
                <a:cs typeface="Times New Roman" panose="02020603050405020304" pitchFamily="18" charset="0"/>
              </a:rPr>
              <a:t>於公共事務參與比例之提升</a:t>
            </a:r>
            <a:r>
              <a:rPr lang="zh-TW" altLang="en-US" sz="2800" u="sng"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u="sng" kern="100" dirty="0">
                <a:latin typeface="微軟正黑體" panose="020B0604030504040204" pitchFamily="34" charset="-120"/>
                <a:ea typeface="微軟正黑體" panose="020B0604030504040204" pitchFamily="34" charset="-120"/>
                <a:cs typeface="Times New Roman" panose="02020603050405020304" pitchFamily="18" charset="0"/>
              </a:rPr>
              <a:t>已成為社會共同關注的議題</a:t>
            </a:r>
            <a:r>
              <a:rPr lang="zh-TW" altLang="en-US" sz="2800" kern="100" dirty="0">
                <a:latin typeface="微軟正黑體" panose="020B0604030504040204" pitchFamily="34" charset="-120"/>
                <a:ea typeface="微軟正黑體" panose="020B0604030504040204" pitchFamily="34" charset="-120"/>
                <a:cs typeface="Times New Roman" panose="02020603050405020304" pitchFamily="18" charset="0"/>
              </a:rPr>
              <a:t>，故透過</a:t>
            </a:r>
            <a:r>
              <a:rPr lang="zh-TW" altLang="en-US" sz="2800" u="sng" dirty="0">
                <a:latin typeface="微軟正黑體" panose="020B0604030504040204" pitchFamily="34" charset="-120"/>
                <a:ea typeface="微軟正黑體" panose="020B0604030504040204" pitchFamily="34" charset="-120"/>
              </a:rPr>
              <a:t>暫行特別措施</a:t>
            </a:r>
            <a:r>
              <a:rPr lang="zh-TW" altLang="en-US" sz="2800" kern="100" dirty="0">
                <a:latin typeface="微軟正黑體" panose="020B0604030504040204" pitchFamily="34" charset="-120"/>
                <a:ea typeface="微軟正黑體" panose="020B0604030504040204" pitchFamily="34" charset="-120"/>
                <a:cs typeface="Times New Roman" panose="02020603050405020304" pitchFamily="18" charset="0"/>
              </a:rPr>
              <a:t>推動政府機關委員會性別比例不低於三分之一，以鼓勵男女平等參與之機會</a:t>
            </a:r>
            <a:r>
              <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 name="投影片編號版面配置區 5"/>
          <p:cNvSpPr>
            <a:spLocks noGrp="1"/>
          </p:cNvSpPr>
          <p:nvPr>
            <p:ph type="sldNum" sz="quarter" idx="14"/>
          </p:nvPr>
        </p:nvSpPr>
        <p:spPr/>
        <p:txBody>
          <a:bodyPr/>
          <a:lstStyle/>
          <a:p>
            <a:fld id="{13E0A09B-946E-44A7-B1A7-6D2C280D592B}" type="slidenum">
              <a:rPr lang="zh-TW" altLang="en-US" smtClean="0"/>
              <a:pPr/>
              <a:t>4</a:t>
            </a:fld>
            <a:endParaRPr lang="zh-TW" altLang="en-US" dirty="0"/>
          </a:p>
        </p:txBody>
      </p:sp>
      <p:sp>
        <p:nvSpPr>
          <p:cNvPr id="7" name="Text Placeholder 1"/>
          <p:cNvSpPr txBox="1">
            <a:spLocks/>
          </p:cNvSpPr>
          <p:nvPr/>
        </p:nvSpPr>
        <p:spPr>
          <a:xfrm>
            <a:off x="-49800" y="421301"/>
            <a:ext cx="12192000" cy="1606741"/>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800" b="0" kern="1200" baseline="0">
                <a:solidFill>
                  <a:schemeClr val="tx1">
                    <a:lumMod val="75000"/>
                    <a:lumOff val="25000"/>
                  </a:schemeClr>
                </a:solidFill>
                <a:latin typeface="+mj-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b="1" dirty="0">
                <a:solidFill>
                  <a:srgbClr val="002060"/>
                </a:solidFill>
                <a:latin typeface="微軟正黑體" panose="020B0604030504040204" pitchFamily="34" charset="-120"/>
                <a:ea typeface="微軟正黑體" panose="020B0604030504040204" pitchFamily="34" charset="-120"/>
              </a:rPr>
              <a:t>推動委員會性別比例原因</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dirty="0">
              <a:solidFill>
                <a:srgbClr val="002060"/>
              </a:solidFill>
              <a:latin typeface="微軟正黑體" panose="020B0604030504040204" pitchFamily="34" charset="-120"/>
            </a:endParaRPr>
          </a:p>
        </p:txBody>
      </p:sp>
    </p:spTree>
    <p:extLst>
      <p:ext uri="{BB962C8B-B14F-4D97-AF65-F5344CB8AC3E}">
        <p14:creationId xmlns:p14="http://schemas.microsoft.com/office/powerpoint/2010/main" val="2174477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2658" y="1323966"/>
            <a:ext cx="9450887" cy="1320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
        <p:nvSpPr>
          <p:cNvPr id="5" name="投影片編號版面配置區 4"/>
          <p:cNvSpPr>
            <a:spLocks noGrp="1"/>
          </p:cNvSpPr>
          <p:nvPr>
            <p:ph type="sldNum" sz="quarter" idx="14"/>
          </p:nvPr>
        </p:nvSpPr>
        <p:spPr/>
        <p:txBody>
          <a:bodyPr/>
          <a:lstStyle/>
          <a:p>
            <a:fld id="{13E0A09B-946E-44A7-B1A7-6D2C280D592B}" type="slidenum">
              <a:rPr lang="zh-TW" altLang="en-US" smtClean="0"/>
              <a:pPr/>
              <a:t>5</a:t>
            </a:fld>
            <a:endParaRPr lang="zh-TW" altLang="en-US" dirty="0"/>
          </a:p>
        </p:txBody>
      </p:sp>
      <p:sp>
        <p:nvSpPr>
          <p:cNvPr id="39" name="Text Placeholder 1"/>
          <p:cNvSpPr txBox="1">
            <a:spLocks/>
          </p:cNvSpPr>
          <p:nvPr/>
        </p:nvSpPr>
        <p:spPr>
          <a:xfrm>
            <a:off x="0" y="328661"/>
            <a:ext cx="12192000" cy="865771"/>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800" b="0" kern="1200" baseline="0">
                <a:solidFill>
                  <a:schemeClr val="tx1">
                    <a:lumMod val="75000"/>
                    <a:lumOff val="25000"/>
                  </a:schemeClr>
                </a:solidFill>
                <a:latin typeface="+mj-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b="1" dirty="0">
                <a:solidFill>
                  <a:srgbClr val="002060"/>
                </a:solidFill>
                <a:latin typeface="微軟正黑體" panose="020B0604030504040204" pitchFamily="34" charset="-120"/>
                <a:ea typeface="微軟正黑體" panose="020B0604030504040204" pitchFamily="34" charset="-120"/>
              </a:rPr>
              <a:t>委員會性別比例法源依據</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b="1" dirty="0">
              <a:solidFill>
                <a:srgbClr val="002060"/>
              </a:solidFill>
              <a:latin typeface="微軟正黑體" panose="020B0604030504040204" pitchFamily="34" charset="-120"/>
            </a:endParaRPr>
          </a:p>
        </p:txBody>
      </p:sp>
      <p:sp>
        <p:nvSpPr>
          <p:cNvPr id="2" name="文字方塊 1">
            <a:extLst>
              <a:ext uri="{FF2B5EF4-FFF2-40B4-BE49-F238E27FC236}">
                <a16:creationId xmlns:a16="http://schemas.microsoft.com/office/drawing/2014/main" id="{D785DBCE-BFBD-4A0F-B8B3-23012E1BDBC9}"/>
              </a:ext>
            </a:extLst>
          </p:cNvPr>
          <p:cNvSpPr txBox="1"/>
          <p:nvPr/>
        </p:nvSpPr>
        <p:spPr>
          <a:xfrm>
            <a:off x="2249986" y="5753265"/>
            <a:ext cx="7692027" cy="523220"/>
          </a:xfrm>
          <a:prstGeom prst="rect">
            <a:avLst/>
          </a:prstGeom>
          <a:noFill/>
        </p:spPr>
        <p:txBody>
          <a:bodyPr wrap="square" rtlCol="0">
            <a:spAutoFit/>
          </a:bodyPr>
          <a:lstStyle/>
          <a:p>
            <a:pPr marL="360354" indent="-360354"/>
            <a:r>
              <a:rPr lang="zh-TW" altLang="en-US" sz="1400" dirty="0">
                <a:latin typeface="微軟正黑體" panose="020B0604030504040204" pitchFamily="34" charset="-120"/>
                <a:ea typeface="微軟正黑體" panose="020B0604030504040204" pitchFamily="34" charset="-120"/>
              </a:rPr>
              <a:t>註：推動之目的在於使婦女享有制定政策的代表權與任公職之平等權利、公開徵聘且可對其結果申訴 及可參與相關非政府組織等，並有助於促使公共決策採納性別觀點。</a:t>
            </a:r>
          </a:p>
        </p:txBody>
      </p:sp>
      <p:grpSp>
        <p:nvGrpSpPr>
          <p:cNvPr id="3" name="群組 2"/>
          <p:cNvGrpSpPr/>
          <p:nvPr/>
        </p:nvGrpSpPr>
        <p:grpSpPr>
          <a:xfrm>
            <a:off x="1495029" y="1806995"/>
            <a:ext cx="9326144" cy="3718231"/>
            <a:chOff x="1656392" y="1803393"/>
            <a:chExt cx="9326144" cy="3718231"/>
          </a:xfrm>
        </p:grpSpPr>
        <p:grpSp>
          <p:nvGrpSpPr>
            <p:cNvPr id="21" name="群組 20"/>
            <p:cNvGrpSpPr/>
            <p:nvPr/>
          </p:nvGrpSpPr>
          <p:grpSpPr>
            <a:xfrm>
              <a:off x="1656392" y="1803393"/>
              <a:ext cx="9326144" cy="3718231"/>
              <a:chOff x="1271669" y="1956499"/>
              <a:chExt cx="9326144" cy="3718229"/>
            </a:xfrm>
          </p:grpSpPr>
          <p:grpSp>
            <p:nvGrpSpPr>
              <p:cNvPr id="7" name="群組 6"/>
              <p:cNvGrpSpPr/>
              <p:nvPr/>
            </p:nvGrpSpPr>
            <p:grpSpPr>
              <a:xfrm>
                <a:off x="1271669" y="1956499"/>
                <a:ext cx="8859208" cy="3275024"/>
                <a:chOff x="-1248769" y="2247738"/>
                <a:chExt cx="8859208" cy="3275024"/>
              </a:xfrm>
            </p:grpSpPr>
            <p:grpSp>
              <p:nvGrpSpPr>
                <p:cNvPr id="8" name="群組 7"/>
                <p:cNvGrpSpPr/>
                <p:nvPr/>
              </p:nvGrpSpPr>
              <p:grpSpPr>
                <a:xfrm>
                  <a:off x="1704756" y="2278262"/>
                  <a:ext cx="3312000" cy="444529"/>
                  <a:chOff x="1704756" y="2278262"/>
                  <a:chExt cx="3312000" cy="444529"/>
                </a:xfrm>
              </p:grpSpPr>
              <p:sp>
                <p:nvSpPr>
                  <p:cNvPr id="37" name="Rounded Rectangle 3">
                    <a:extLst>
                      <a:ext uri="{FF2B5EF4-FFF2-40B4-BE49-F238E27FC236}">
                        <a16:creationId xmlns:a16="http://schemas.microsoft.com/office/drawing/2014/main" id="{5986C59D-B4FE-4B64-B2C7-2F2DF121FAB3}"/>
                      </a:ext>
                    </a:extLst>
                  </p:cNvPr>
                  <p:cNvSpPr/>
                  <p:nvPr/>
                </p:nvSpPr>
                <p:spPr>
                  <a:xfrm rot="10800000">
                    <a:off x="1704756" y="2278262"/>
                    <a:ext cx="3312000" cy="444529"/>
                  </a:xfrm>
                  <a:prstGeom prst="roundRect">
                    <a:avLst>
                      <a:gd name="adj" fmla="val 50000"/>
                    </a:avLst>
                  </a:prstGeom>
                  <a:solidFill>
                    <a:schemeClr val="bg1"/>
                  </a:solidFill>
                  <a:ln w="76200">
                    <a:solidFill>
                      <a:srgbClr val="7F8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tx1">
                          <a:lumMod val="65000"/>
                          <a:lumOff val="35000"/>
                        </a:schemeClr>
                      </a:solidFill>
                    </a:endParaRPr>
                  </a:p>
                </p:txBody>
              </p:sp>
              <p:sp>
                <p:nvSpPr>
                  <p:cNvPr id="38" name="TextBox 37">
                    <a:extLst>
                      <a:ext uri="{FF2B5EF4-FFF2-40B4-BE49-F238E27FC236}">
                        <a16:creationId xmlns:a16="http://schemas.microsoft.com/office/drawing/2014/main" id="{00DE2934-22AA-46F1-8395-10EA7F81F2BC}"/>
                      </a:ext>
                    </a:extLst>
                  </p:cNvPr>
                  <p:cNvSpPr txBox="1"/>
                  <p:nvPr/>
                </p:nvSpPr>
                <p:spPr>
                  <a:xfrm>
                    <a:off x="1846721" y="2362027"/>
                    <a:ext cx="3170035" cy="276999"/>
                  </a:xfrm>
                  <a:prstGeom prst="rect">
                    <a:avLst/>
                  </a:prstGeom>
                  <a:noFill/>
                </p:spPr>
                <p:txBody>
                  <a:bodyPr wrap="square" rtlCol="0">
                    <a:spAutoFit/>
                  </a:bodyPr>
                  <a:lstStyle/>
                  <a:p>
                    <a:pPr algn="ctr"/>
                    <a:r>
                      <a:rPr lang="zh-TW" altLang="en-US" sz="1200" dirty="0">
                        <a:solidFill>
                          <a:schemeClr val="tx1">
                            <a:lumMod val="65000"/>
                            <a:lumOff val="35000"/>
                          </a:schemeClr>
                        </a:solidFill>
                        <a:latin typeface="微軟正黑體" panose="020B0604030504040204" pitchFamily="34" charset="-120"/>
                        <a:ea typeface="微軟正黑體" panose="020B0604030504040204" pitchFamily="34" charset="-120"/>
                        <a:cs typeface="Arial" pitchFamily="34" charset="0"/>
                      </a:rPr>
                      <a:t>第</a:t>
                    </a:r>
                    <a:r>
                      <a:rPr lang="en-US" altLang="zh-TW" sz="1200" dirty="0">
                        <a:solidFill>
                          <a:schemeClr val="tx1">
                            <a:lumMod val="65000"/>
                            <a:lumOff val="35000"/>
                          </a:schemeClr>
                        </a:solidFill>
                        <a:latin typeface="微軟正黑體" panose="020B0604030504040204" pitchFamily="34" charset="-120"/>
                        <a:ea typeface="微軟正黑體" panose="020B0604030504040204" pitchFamily="34" charset="-120"/>
                        <a:cs typeface="Arial" pitchFamily="34" charset="0"/>
                      </a:rPr>
                      <a:t>1-6</a:t>
                    </a:r>
                    <a:r>
                      <a:rPr lang="zh-TW" altLang="en-US" sz="1200" dirty="0">
                        <a:solidFill>
                          <a:schemeClr val="tx1">
                            <a:lumMod val="65000"/>
                            <a:lumOff val="35000"/>
                          </a:schemeClr>
                        </a:solidFill>
                        <a:latin typeface="微軟正黑體" panose="020B0604030504040204" pitchFamily="34" charset="-120"/>
                        <a:ea typeface="微軟正黑體" panose="020B0604030504040204" pitchFamily="34" charset="-120"/>
                        <a:cs typeface="Arial" pitchFamily="34" charset="0"/>
                      </a:rPr>
                      <a:t>條：定義何謂婦女歧視、規定國家義務</a:t>
                    </a:r>
                    <a:endParaRPr lang="ko-KR" altLang="en-US" sz="1200" dirty="0">
                      <a:solidFill>
                        <a:schemeClr val="tx1">
                          <a:lumMod val="65000"/>
                          <a:lumOff val="35000"/>
                        </a:schemeClr>
                      </a:solidFill>
                      <a:cs typeface="Arial" pitchFamily="34" charset="0"/>
                    </a:endParaRPr>
                  </a:p>
                </p:txBody>
              </p:sp>
            </p:grpSp>
            <p:grpSp>
              <p:nvGrpSpPr>
                <p:cNvPr id="9" name="群組 8"/>
                <p:cNvGrpSpPr/>
                <p:nvPr/>
              </p:nvGrpSpPr>
              <p:grpSpPr>
                <a:xfrm>
                  <a:off x="2026255" y="2931434"/>
                  <a:ext cx="3312000" cy="444529"/>
                  <a:chOff x="2026255" y="2931434"/>
                  <a:chExt cx="3312000" cy="444529"/>
                </a:xfrm>
              </p:grpSpPr>
              <p:sp>
                <p:nvSpPr>
                  <p:cNvPr id="35" name="Rounded Rectangle 4">
                    <a:extLst>
                      <a:ext uri="{FF2B5EF4-FFF2-40B4-BE49-F238E27FC236}">
                        <a16:creationId xmlns:a16="http://schemas.microsoft.com/office/drawing/2014/main" id="{D0825FBC-67F3-4B0E-A830-BE642C3E9245}"/>
                      </a:ext>
                    </a:extLst>
                  </p:cNvPr>
                  <p:cNvSpPr/>
                  <p:nvPr/>
                </p:nvSpPr>
                <p:spPr>
                  <a:xfrm rot="10800000">
                    <a:off x="2026255" y="2931434"/>
                    <a:ext cx="3312000" cy="444529"/>
                  </a:xfrm>
                  <a:prstGeom prst="roundRect">
                    <a:avLst>
                      <a:gd name="adj" fmla="val 50000"/>
                    </a:avLst>
                  </a:prstGeom>
                  <a:solidFill>
                    <a:schemeClr val="accent1">
                      <a:lumMod val="20000"/>
                      <a:lumOff val="80000"/>
                    </a:schemeClr>
                  </a:solid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tx1">
                          <a:lumMod val="65000"/>
                          <a:lumOff val="35000"/>
                        </a:schemeClr>
                      </a:solidFill>
                    </a:endParaRPr>
                  </a:p>
                </p:txBody>
              </p:sp>
              <p:sp>
                <p:nvSpPr>
                  <p:cNvPr id="36" name="TextBox 38">
                    <a:extLst>
                      <a:ext uri="{FF2B5EF4-FFF2-40B4-BE49-F238E27FC236}">
                        <a16:creationId xmlns:a16="http://schemas.microsoft.com/office/drawing/2014/main" id="{67D6943B-F096-416D-B5FF-1E6F37749875}"/>
                      </a:ext>
                    </a:extLst>
                  </p:cNvPr>
                  <p:cNvSpPr txBox="1"/>
                  <p:nvPr/>
                </p:nvSpPr>
                <p:spPr>
                  <a:xfrm>
                    <a:off x="2145024" y="3018539"/>
                    <a:ext cx="3040267" cy="276999"/>
                  </a:xfrm>
                  <a:prstGeom prst="rect">
                    <a:avLst/>
                  </a:prstGeom>
                  <a:noFill/>
                  <a:ln>
                    <a:noFill/>
                  </a:ln>
                </p:spPr>
                <p:txBody>
                  <a:bodyPr wrap="square" rtlCol="0">
                    <a:spAutoFit/>
                  </a:bodyPr>
                  <a:lstStyle/>
                  <a:p>
                    <a:pPr algn="ctr"/>
                    <a:r>
                      <a:rPr lang="zh-TW" altLang="en-US" sz="1200" dirty="0">
                        <a:solidFill>
                          <a:schemeClr val="tx1">
                            <a:lumMod val="65000"/>
                            <a:lumOff val="35000"/>
                          </a:schemeClr>
                        </a:solidFill>
                        <a:latin typeface="微軟正黑體" panose="020B0604030504040204" pitchFamily="34" charset="-120"/>
                        <a:ea typeface="微軟正黑體" panose="020B0604030504040204" pitchFamily="34" charset="-120"/>
                        <a:cs typeface="Arial" pitchFamily="34" charset="0"/>
                      </a:rPr>
                      <a:t>第</a:t>
                    </a:r>
                    <a:r>
                      <a:rPr lang="en-US" altLang="zh-TW" sz="1200" dirty="0">
                        <a:solidFill>
                          <a:schemeClr val="tx1">
                            <a:lumMod val="65000"/>
                            <a:lumOff val="35000"/>
                          </a:schemeClr>
                        </a:solidFill>
                        <a:latin typeface="微軟正黑體" panose="020B0604030504040204" pitchFamily="34" charset="-120"/>
                        <a:ea typeface="微軟正黑體" panose="020B0604030504040204" pitchFamily="34" charset="-120"/>
                        <a:cs typeface="Arial" pitchFamily="34" charset="0"/>
                      </a:rPr>
                      <a:t>7-9</a:t>
                    </a:r>
                    <a:r>
                      <a:rPr lang="zh-TW" altLang="en-US" sz="1200" dirty="0">
                        <a:solidFill>
                          <a:schemeClr val="tx1">
                            <a:lumMod val="65000"/>
                            <a:lumOff val="35000"/>
                          </a:schemeClr>
                        </a:solidFill>
                        <a:latin typeface="微軟正黑體" panose="020B0604030504040204" pitchFamily="34" charset="-120"/>
                        <a:ea typeface="微軟正黑體" panose="020B0604030504040204" pitchFamily="34" charset="-120"/>
                        <a:cs typeface="Arial" pitchFamily="34" charset="0"/>
                      </a:rPr>
                      <a:t>條：婦女政治及公共參與平等之權利</a:t>
                    </a:r>
                    <a:endParaRPr lang="ko-KR" altLang="en-US" sz="1200" dirty="0">
                      <a:solidFill>
                        <a:schemeClr val="tx1">
                          <a:lumMod val="65000"/>
                          <a:lumOff val="35000"/>
                        </a:schemeClr>
                      </a:solidFill>
                      <a:cs typeface="Arial" pitchFamily="34" charset="0"/>
                    </a:endParaRPr>
                  </a:p>
                </p:txBody>
              </p:sp>
            </p:grpSp>
            <p:grpSp>
              <p:nvGrpSpPr>
                <p:cNvPr id="10" name="群組 9"/>
                <p:cNvGrpSpPr/>
                <p:nvPr/>
              </p:nvGrpSpPr>
              <p:grpSpPr>
                <a:xfrm>
                  <a:off x="2262366" y="3545528"/>
                  <a:ext cx="5348073" cy="874200"/>
                  <a:chOff x="2262366" y="3545528"/>
                  <a:chExt cx="5348073" cy="874200"/>
                </a:xfrm>
              </p:grpSpPr>
              <p:sp>
                <p:nvSpPr>
                  <p:cNvPr id="33" name="Rounded Rectangle 6">
                    <a:extLst>
                      <a:ext uri="{FF2B5EF4-FFF2-40B4-BE49-F238E27FC236}">
                        <a16:creationId xmlns:a16="http://schemas.microsoft.com/office/drawing/2014/main" id="{2F116B06-37CB-4093-83B1-31804935042C}"/>
                      </a:ext>
                    </a:extLst>
                  </p:cNvPr>
                  <p:cNvSpPr/>
                  <p:nvPr/>
                </p:nvSpPr>
                <p:spPr>
                  <a:xfrm>
                    <a:off x="2262366" y="3545528"/>
                    <a:ext cx="5348073" cy="874200"/>
                  </a:xfrm>
                  <a:prstGeom prst="roundRect">
                    <a:avLst>
                      <a:gd name="adj" fmla="val 50000"/>
                    </a:avLst>
                  </a:prstGeom>
                  <a:solidFill>
                    <a:schemeClr val="accent1">
                      <a:lumMod val="20000"/>
                      <a:lumOff val="80000"/>
                    </a:schemeClr>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tx1">
                          <a:lumMod val="65000"/>
                          <a:lumOff val="35000"/>
                        </a:schemeClr>
                      </a:solidFill>
                    </a:endParaRPr>
                  </a:p>
                </p:txBody>
              </p:sp>
              <p:sp>
                <p:nvSpPr>
                  <p:cNvPr id="34" name="TextBox 40">
                    <a:extLst>
                      <a:ext uri="{FF2B5EF4-FFF2-40B4-BE49-F238E27FC236}">
                        <a16:creationId xmlns:a16="http://schemas.microsoft.com/office/drawing/2014/main" id="{F5459CE6-91E4-4657-80A0-29ECFC5ED112}"/>
                      </a:ext>
                    </a:extLst>
                  </p:cNvPr>
                  <p:cNvSpPr txBox="1"/>
                  <p:nvPr/>
                </p:nvSpPr>
                <p:spPr>
                  <a:xfrm>
                    <a:off x="2372401" y="3614820"/>
                    <a:ext cx="4251920" cy="461664"/>
                  </a:xfrm>
                  <a:prstGeom prst="rect">
                    <a:avLst/>
                  </a:prstGeom>
                  <a:noFill/>
                </p:spPr>
                <p:txBody>
                  <a:bodyPr wrap="square" rtlCol="0">
                    <a:spAutoFit/>
                  </a:bodyPr>
                  <a:lstStyle/>
                  <a:p>
                    <a:pPr algn="ctr"/>
                    <a:r>
                      <a:rPr lang="zh-TW" altLang="en-US" sz="2400" b="1" dirty="0">
                        <a:latin typeface="微軟正黑體" panose="020B0604030504040204" pitchFamily="34" charset="-120"/>
                        <a:ea typeface="微軟正黑體" panose="020B0604030504040204" pitchFamily="34" charset="-120"/>
                        <a:cs typeface="Arial" pitchFamily="34" charset="0"/>
                      </a:rPr>
                      <a:t>第</a:t>
                    </a:r>
                    <a:r>
                      <a:rPr lang="en-US" altLang="zh-TW" sz="2400" b="1" dirty="0">
                        <a:latin typeface="微軟正黑體" panose="020B0604030504040204" pitchFamily="34" charset="-120"/>
                        <a:ea typeface="微軟正黑體" panose="020B0604030504040204" pitchFamily="34" charset="-120"/>
                        <a:cs typeface="Arial" pitchFamily="34" charset="0"/>
                      </a:rPr>
                      <a:t>7</a:t>
                    </a:r>
                    <a:r>
                      <a:rPr lang="zh-TW" altLang="en-US" sz="2400" b="1" dirty="0" smtClean="0">
                        <a:latin typeface="微軟正黑體" panose="020B0604030504040204" pitchFamily="34" charset="-120"/>
                        <a:ea typeface="微軟正黑體" panose="020B0604030504040204" pitchFamily="34" charset="-120"/>
                        <a:cs typeface="Arial" pitchFamily="34" charset="0"/>
                      </a:rPr>
                      <a:t>條</a:t>
                    </a:r>
                    <a:r>
                      <a:rPr lang="en-US" altLang="zh-TW" sz="2400" b="1" dirty="0" smtClean="0">
                        <a:latin typeface="微軟正黑體" panose="020B0604030504040204" pitchFamily="34" charset="-120"/>
                        <a:ea typeface="微軟正黑體" panose="020B0604030504040204" pitchFamily="34" charset="-120"/>
                        <a:cs typeface="Arial" pitchFamily="34" charset="0"/>
                      </a:rPr>
                      <a:t>(b)</a:t>
                    </a:r>
                    <a:r>
                      <a:rPr lang="zh-TW" altLang="en-US" sz="2400" b="1" dirty="0" smtClean="0">
                        <a:latin typeface="微軟正黑體" panose="020B0604030504040204" pitchFamily="34" charset="-120"/>
                        <a:ea typeface="微軟正黑體" panose="020B0604030504040204" pitchFamily="34" charset="-120"/>
                        <a:cs typeface="Arial" pitchFamily="34" charset="0"/>
                      </a:rPr>
                      <a:t>款：</a:t>
                    </a:r>
                    <a:r>
                      <a:rPr lang="zh-TW" altLang="en-US" sz="2400" b="1" dirty="0">
                        <a:latin typeface="微軟正黑體" panose="020B0604030504040204" pitchFamily="34" charset="-120"/>
                        <a:ea typeface="微軟正黑體" panose="020B0604030504040204" pitchFamily="34" charset="-120"/>
                      </a:rPr>
                      <a:t>政治和公共</a:t>
                    </a:r>
                    <a:r>
                      <a:rPr lang="zh-TW" altLang="en-US" sz="2400" b="1" dirty="0" smtClean="0">
                        <a:latin typeface="微軟正黑體" panose="020B0604030504040204" pitchFamily="34" charset="-120"/>
                        <a:ea typeface="微軟正黑體" panose="020B0604030504040204" pitchFamily="34" charset="-120"/>
                      </a:rPr>
                      <a:t>生活</a:t>
                    </a:r>
                    <a:endParaRPr lang="ko-KR" altLang="en-US" sz="1600" b="1" dirty="0">
                      <a:latin typeface="微軟正黑體" panose="020B0604030504040204" pitchFamily="34" charset="-120"/>
                      <a:cs typeface="Arial" pitchFamily="34" charset="0"/>
                    </a:endParaRPr>
                  </a:p>
                </p:txBody>
              </p:sp>
            </p:grpSp>
            <p:grpSp>
              <p:nvGrpSpPr>
                <p:cNvPr id="17" name="群組 16"/>
                <p:cNvGrpSpPr/>
                <p:nvPr/>
              </p:nvGrpSpPr>
              <p:grpSpPr>
                <a:xfrm>
                  <a:off x="-1248769" y="2247738"/>
                  <a:ext cx="3275025" cy="3275024"/>
                  <a:chOff x="-1248769" y="2247738"/>
                  <a:chExt cx="3275025" cy="3275024"/>
                </a:xfrm>
              </p:grpSpPr>
              <p:sp>
                <p:nvSpPr>
                  <p:cNvPr id="18" name="Block Arc 25">
                    <a:extLst>
                      <a:ext uri="{FF2B5EF4-FFF2-40B4-BE49-F238E27FC236}">
                        <a16:creationId xmlns:a16="http://schemas.microsoft.com/office/drawing/2014/main" id="{CA9659A6-7AEE-497D-8224-66F47928C43C}"/>
                      </a:ext>
                    </a:extLst>
                  </p:cNvPr>
                  <p:cNvSpPr/>
                  <p:nvPr/>
                </p:nvSpPr>
                <p:spPr>
                  <a:xfrm rot="16200000">
                    <a:off x="-1248769" y="2247738"/>
                    <a:ext cx="3275024" cy="3275024"/>
                  </a:xfrm>
                  <a:prstGeom prst="blockArc">
                    <a:avLst>
                      <a:gd name="adj1" fmla="val 11470999"/>
                      <a:gd name="adj2" fmla="val 20797308"/>
                      <a:gd name="adj3" fmla="val 5068"/>
                    </a:avLst>
                  </a:prstGeom>
                  <a:solidFill>
                    <a:srgbClr val="7F8F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tx1"/>
                      </a:solidFill>
                    </a:endParaRPr>
                  </a:p>
                </p:txBody>
              </p:sp>
              <p:sp>
                <p:nvSpPr>
                  <p:cNvPr id="19" name="Block Arc 26">
                    <a:extLst>
                      <a:ext uri="{FF2B5EF4-FFF2-40B4-BE49-F238E27FC236}">
                        <a16:creationId xmlns:a16="http://schemas.microsoft.com/office/drawing/2014/main" id="{DB48306A-8372-4FD1-8CCF-428087DC76DB}"/>
                      </a:ext>
                    </a:extLst>
                  </p:cNvPr>
                  <p:cNvSpPr/>
                  <p:nvPr/>
                </p:nvSpPr>
                <p:spPr>
                  <a:xfrm rot="5400000">
                    <a:off x="-1248768" y="2247738"/>
                    <a:ext cx="3275024" cy="3275024"/>
                  </a:xfrm>
                  <a:prstGeom prst="blockArc">
                    <a:avLst>
                      <a:gd name="adj1" fmla="val 11470999"/>
                      <a:gd name="adj2" fmla="val 20797308"/>
                      <a:gd name="adj3" fmla="val 5068"/>
                    </a:avLst>
                  </a:prstGeom>
                  <a:solidFill>
                    <a:srgbClr val="7F8F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tx1"/>
                      </a:solidFill>
                    </a:endParaRPr>
                  </a:p>
                </p:txBody>
              </p:sp>
              <p:sp>
                <p:nvSpPr>
                  <p:cNvPr id="20" name="文字版面配置區 9"/>
                  <p:cNvSpPr txBox="1">
                    <a:spLocks/>
                  </p:cNvSpPr>
                  <p:nvPr/>
                </p:nvSpPr>
                <p:spPr>
                  <a:xfrm>
                    <a:off x="-475257" y="3445803"/>
                    <a:ext cx="1728000" cy="120894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sz="3200" dirty="0">
                        <a:latin typeface="微軟正黑體" panose="020B0604030504040204" pitchFamily="34" charset="-120"/>
                        <a:ea typeface="微軟正黑體" panose="020B0604030504040204" pitchFamily="34" charset="-120"/>
                      </a:rPr>
                      <a:t>CEDAW</a:t>
                    </a:r>
                  </a:p>
                  <a:p>
                    <a:pPr marL="0" indent="0" algn="ctr">
                      <a:buNone/>
                    </a:pPr>
                    <a:r>
                      <a:rPr lang="zh-TW" altLang="en-US" sz="3200" dirty="0">
                        <a:latin typeface="微軟正黑體" panose="020B0604030504040204" pitchFamily="34" charset="-120"/>
                        <a:ea typeface="微軟正黑體" panose="020B0604030504040204" pitchFamily="34" charset="-120"/>
                      </a:rPr>
                      <a:t>條文</a:t>
                    </a:r>
                  </a:p>
                </p:txBody>
              </p:sp>
            </p:grpSp>
          </p:grpSp>
          <p:pic>
            <p:nvPicPr>
              <p:cNvPr id="6" name="圖片 5"/>
              <p:cNvPicPr>
                <a:picLocks noChangeAspect="1"/>
              </p:cNvPicPr>
              <p:nvPr/>
            </p:nvPicPr>
            <p:blipFill rotWithShape="1">
              <a:blip r:embed="rId2" cstate="print">
                <a:extLst>
                  <a:ext uri="{28A0092B-C50C-407E-A947-70E740481C1C}">
                    <a14:useLocalDpi xmlns:a14="http://schemas.microsoft.com/office/drawing/2010/main" val="0"/>
                  </a:ext>
                </a:extLst>
              </a:blip>
              <a:srcRect l="72770" t="52025" r="6456" b="25088"/>
              <a:stretch/>
            </p:blipFill>
            <p:spPr>
              <a:xfrm>
                <a:off x="9769995" y="3451511"/>
                <a:ext cx="827818" cy="912003"/>
              </a:xfrm>
              <a:prstGeom prst="rect">
                <a:avLst/>
              </a:prstGeom>
            </p:spPr>
          </p:pic>
          <p:sp>
            <p:nvSpPr>
              <p:cNvPr id="40" name="TextBox 8"/>
              <p:cNvSpPr txBox="1"/>
              <p:nvPr/>
            </p:nvSpPr>
            <p:spPr>
              <a:xfrm>
                <a:off x="5005057" y="4146105"/>
                <a:ext cx="4720484" cy="1528623"/>
              </a:xfrm>
              <a:prstGeom prst="rect">
                <a:avLst/>
              </a:prstGeom>
              <a:noFill/>
            </p:spPr>
            <p:txBody>
              <a:bodyPr wrap="square" rtlCol="0">
                <a:spAutoFit/>
              </a:bodyPr>
              <a:lstStyle/>
              <a:p>
                <a:pPr algn="just">
                  <a:lnSpc>
                    <a:spcPts val="2800"/>
                  </a:lnSpc>
                </a:pPr>
                <a:r>
                  <a:rPr lang="zh-TW" altLang="en-US" sz="20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消除政治和公共生活中對婦女的歧視，</a:t>
                </a:r>
                <a:r>
                  <a:rPr lang="zh-TW" altLang="en-US" sz="2000" u="sng"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保障婦女在與男子平等的條件下，參與政府政策的制訂及執行</a:t>
                </a:r>
                <a:r>
                  <a:rPr lang="en-US" altLang="zh-TW" sz="1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r>
                  <a:rPr lang="zh-TW" altLang="en-US" sz="1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註</a:t>
                </a:r>
                <a:r>
                  <a:rPr lang="en-US" altLang="zh-TW" sz="12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a:t>
                </a:r>
                <a:r>
                  <a:rPr lang="zh-TW" altLang="en-US" sz="20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，並擔任公職，執行公務。</a:t>
                </a:r>
              </a:p>
            </p:txBody>
          </p:sp>
        </p:grpSp>
        <p:sp>
          <p:nvSpPr>
            <p:cNvPr id="24" name="TextBox 40">
              <a:extLst>
                <a:ext uri="{FF2B5EF4-FFF2-40B4-BE49-F238E27FC236}">
                  <a16:creationId xmlns:a16="http://schemas.microsoft.com/office/drawing/2014/main" id="{F5459CE6-91E4-4657-80A0-29ECFC5ED112}"/>
                </a:ext>
              </a:extLst>
            </p:cNvPr>
            <p:cNvSpPr txBox="1"/>
            <p:nvPr/>
          </p:nvSpPr>
          <p:spPr>
            <a:xfrm>
              <a:off x="7109013" y="3541674"/>
              <a:ext cx="3325906" cy="430887"/>
            </a:xfrm>
            <a:prstGeom prst="rect">
              <a:avLst/>
            </a:prstGeom>
            <a:noFill/>
          </p:spPr>
          <p:txBody>
            <a:bodyPr wrap="square" rtlCol="0">
              <a:spAutoFit/>
            </a:bodyPr>
            <a:lstStyle/>
            <a:p>
              <a:pPr algn="ctr"/>
              <a:r>
                <a:rPr lang="zh-TW" altLang="en-US" sz="2200" dirty="0" smtClean="0">
                  <a:latin typeface="微軟正黑體" panose="020B0604030504040204" pitchFamily="34" charset="-120"/>
                  <a:ea typeface="微軟正黑體" panose="020B0604030504040204" pitchFamily="34" charset="-120"/>
                  <a:cs typeface="Arial" pitchFamily="34" charset="0"/>
                </a:rPr>
                <a:t>參與政府政策之制定執行</a:t>
              </a:r>
              <a:endParaRPr lang="ko-KR" altLang="en-US" sz="2200" dirty="0">
                <a:latin typeface="微軟正黑體" panose="020B0604030504040204" pitchFamily="34" charset="-120"/>
                <a:cs typeface="Arial" pitchFamily="34" charset="0"/>
              </a:endParaRPr>
            </a:p>
          </p:txBody>
        </p:sp>
      </p:grpSp>
    </p:spTree>
    <p:extLst>
      <p:ext uri="{BB962C8B-B14F-4D97-AF65-F5344CB8AC3E}">
        <p14:creationId xmlns:p14="http://schemas.microsoft.com/office/powerpoint/2010/main" val="2622758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462354"/>
            <a:ext cx="12192000" cy="768085"/>
          </a:xfrm>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委員會性別比例法源依據</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sz="2800" dirty="0">
              <a:solidFill>
                <a:srgbClr val="002060"/>
              </a:solidFill>
              <a:latin typeface="微軟正黑體" panose="020B0604030504040204" pitchFamily="34" charset="-120"/>
            </a:endParaRPr>
          </a:p>
        </p:txBody>
      </p:sp>
      <p:sp>
        <p:nvSpPr>
          <p:cNvPr id="3" name="投影片編號版面配置區 2"/>
          <p:cNvSpPr>
            <a:spLocks noGrp="1"/>
          </p:cNvSpPr>
          <p:nvPr>
            <p:ph type="sldNum" sz="quarter" idx="14"/>
          </p:nvPr>
        </p:nvSpPr>
        <p:spPr/>
        <p:txBody>
          <a:bodyPr/>
          <a:lstStyle/>
          <a:p>
            <a:fld id="{13E0A09B-946E-44A7-B1A7-6D2C280D592B}" type="slidenum">
              <a:rPr lang="zh-TW" altLang="en-US" smtClean="0"/>
              <a:pPr/>
              <a:t>6</a:t>
            </a:fld>
            <a:endParaRPr lang="zh-TW" altLang="en-US" dirty="0"/>
          </a:p>
        </p:txBody>
      </p:sp>
      <p:grpSp>
        <p:nvGrpSpPr>
          <p:cNvPr id="7" name="群組 6"/>
          <p:cNvGrpSpPr/>
          <p:nvPr/>
        </p:nvGrpSpPr>
        <p:grpSpPr>
          <a:xfrm>
            <a:off x="994410" y="2156463"/>
            <a:ext cx="10179375" cy="4332526"/>
            <a:chOff x="740959" y="2254351"/>
            <a:chExt cx="10179374" cy="4332524"/>
          </a:xfrm>
        </p:grpSpPr>
        <p:grpSp>
          <p:nvGrpSpPr>
            <p:cNvPr id="34" name="群組 33"/>
            <p:cNvGrpSpPr/>
            <p:nvPr/>
          </p:nvGrpSpPr>
          <p:grpSpPr>
            <a:xfrm>
              <a:off x="740959" y="2255104"/>
              <a:ext cx="5231290" cy="4082990"/>
              <a:chOff x="6370254" y="525162"/>
              <a:chExt cx="5231290" cy="4082990"/>
            </a:xfrm>
          </p:grpSpPr>
          <p:grpSp>
            <p:nvGrpSpPr>
              <p:cNvPr id="12" name="Group 11"/>
              <p:cNvGrpSpPr/>
              <p:nvPr/>
            </p:nvGrpSpPr>
            <p:grpSpPr>
              <a:xfrm>
                <a:off x="6370254" y="590821"/>
                <a:ext cx="1152130" cy="1584118"/>
                <a:chOff x="2306917" y="197865"/>
                <a:chExt cx="805455" cy="1584089"/>
              </a:xfrm>
              <a:solidFill>
                <a:srgbClr val="98DFBB"/>
              </a:solidFill>
            </p:grpSpPr>
            <p:sp>
              <p:nvSpPr>
                <p:cNvPr id="13" name="Rectangle 12"/>
                <p:cNvSpPr/>
                <p:nvPr/>
              </p:nvSpPr>
              <p:spPr>
                <a:xfrm>
                  <a:off x="2306917" y="197865"/>
                  <a:ext cx="805454" cy="792000"/>
                </a:xfrm>
                <a:prstGeom prst="rect">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4" name="Isosceles Triangle 13"/>
                <p:cNvSpPr/>
                <p:nvPr/>
              </p:nvSpPr>
              <p:spPr>
                <a:xfrm rot="10800000">
                  <a:off x="2306918" y="989955"/>
                  <a:ext cx="805454" cy="791999"/>
                </a:xfrm>
                <a:prstGeom prst="triangle">
                  <a:avLst>
                    <a:gd name="adj" fmla="val 0"/>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grpSp>
          <p:grpSp>
            <p:nvGrpSpPr>
              <p:cNvPr id="15" name="Group 14"/>
              <p:cNvGrpSpPr/>
              <p:nvPr/>
            </p:nvGrpSpPr>
            <p:grpSpPr>
              <a:xfrm>
                <a:off x="7618360" y="525162"/>
                <a:ext cx="3983184" cy="4082990"/>
                <a:chOff x="436086" y="1290954"/>
                <a:chExt cx="1964673" cy="3062242"/>
              </a:xfrm>
              <a:noFill/>
            </p:grpSpPr>
            <p:sp>
              <p:nvSpPr>
                <p:cNvPr id="16" name="TextBox 15"/>
                <p:cNvSpPr txBox="1"/>
                <p:nvPr/>
              </p:nvSpPr>
              <p:spPr>
                <a:xfrm>
                  <a:off x="436086" y="1590902"/>
                  <a:ext cx="1892230" cy="2762294"/>
                </a:xfrm>
                <a:prstGeom prst="rect">
                  <a:avLst/>
                </a:prstGeom>
                <a:grpFill/>
              </p:spPr>
              <p:txBody>
                <a:bodyPr wrap="square" rtlCol="0">
                  <a:spAutoFit/>
                </a:bodyPr>
                <a:lstStyle/>
                <a:p>
                  <a:pPr algn="just">
                    <a:lnSpc>
                      <a:spcPts val="2800"/>
                    </a:lnSpc>
                  </a:pP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第</a:t>
                  </a:r>
                  <a:r>
                    <a:rPr lang="en-US" altLang="zh-TW" sz="2000"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15</a:t>
                  </a: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段：</a:t>
                  </a:r>
                  <a:r>
                    <a:rPr lang="zh-TW" altLang="en-US" sz="20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採取暫行特別措施，鼓勵男女平等參與社會公共生活。</a:t>
                  </a:r>
                </a:p>
                <a:p>
                  <a:pPr algn="just">
                    <a:lnSpc>
                      <a:spcPts val="2800"/>
                    </a:lnSpc>
                  </a:pP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第</a:t>
                  </a:r>
                  <a:r>
                    <a:rPr lang="en-US" altLang="zh-TW" sz="2000"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16</a:t>
                  </a: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段</a:t>
                  </a:r>
                  <a:r>
                    <a:rPr lang="zh-TW" altLang="en-US" sz="2000" dirty="0" smtClean="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a:t>
                  </a:r>
                  <a:r>
                    <a:rPr lang="zh-TW" altLang="en-US"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婦女參與的比例達到</a:t>
                  </a:r>
                  <a:r>
                    <a:rPr lang="en-US" altLang="zh-TW"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30%</a:t>
                  </a:r>
                  <a:r>
                    <a:rPr lang="zh-TW" altLang="en-US"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至</a:t>
                  </a:r>
                  <a:r>
                    <a:rPr lang="en-US" altLang="zh-TW"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35%</a:t>
                  </a:r>
                  <a:r>
                    <a:rPr lang="zh-TW" altLang="en-US"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，就會對政治方式和決定內容產生實際影響。</a:t>
                  </a:r>
                  <a:endParaRPr lang="en-US" altLang="zh-TW"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a:p>
                  <a:pPr algn="just">
                    <a:lnSpc>
                      <a:spcPts val="2800"/>
                    </a:lnSpc>
                  </a:pPr>
                  <a:r>
                    <a:rPr lang="zh-TW" altLang="en-US" sz="2000" dirty="0" smtClean="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第</a:t>
                  </a:r>
                  <a:r>
                    <a:rPr lang="en-US" altLang="zh-TW" sz="2000" dirty="0" smtClean="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28</a:t>
                  </a:r>
                  <a:r>
                    <a:rPr lang="zh-TW" altLang="en-US" sz="2000" dirty="0" smtClean="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a:t>
                  </a:r>
                  <a:r>
                    <a:rPr lang="en-US" altLang="zh-TW" sz="2000" dirty="0" smtClean="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29</a:t>
                  </a:r>
                  <a:r>
                    <a:rPr lang="zh-TW" altLang="en-US" sz="2000" dirty="0" smtClean="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段：</a:t>
                  </a:r>
                  <a:r>
                    <a:rPr lang="zh-TW" altLang="en-US"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確保任命婦女或</a:t>
                  </a:r>
                  <a:r>
                    <a:rPr lang="zh-TW" altLang="en-US" sz="2000" u="sng"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與男性平等的條件下優先考慮女性</a:t>
                  </a:r>
                  <a:r>
                    <a:rPr lang="zh-TW" altLang="en-US" sz="2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rPr>
                    <a:t>，擔任政府諮詢機構的職務。政府應引領輿論，並改變歧視或阻礙婦女參與政治和公眾事務的態度。</a:t>
                  </a:r>
                  <a:endParaRPr lang="zh-TW" altLang="en-US" sz="2000" dirty="0">
                    <a:solidFill>
                      <a:schemeClr val="tx1">
                        <a:lumMod val="75000"/>
                        <a:lumOff val="25000"/>
                      </a:schemeClr>
                    </a:solidFill>
                    <a:latin typeface="微軟正黑體" panose="020B0604030504040204" pitchFamily="34" charset="-120"/>
                    <a:ea typeface="微軟正黑體" panose="020B0604030504040204" pitchFamily="34" charset="-120"/>
                    <a:cs typeface="Arial" pitchFamily="34" charset="0"/>
                  </a:endParaRPr>
                </a:p>
              </p:txBody>
            </p:sp>
            <p:sp>
              <p:nvSpPr>
                <p:cNvPr id="17" name="TextBox 16"/>
                <p:cNvSpPr txBox="1"/>
                <p:nvPr/>
              </p:nvSpPr>
              <p:spPr>
                <a:xfrm>
                  <a:off x="436086" y="1290954"/>
                  <a:ext cx="1964673" cy="346249"/>
                </a:xfrm>
                <a:prstGeom prst="rect">
                  <a:avLst/>
                </a:prstGeom>
                <a:noFill/>
              </p:spPr>
              <p:txBody>
                <a:bodyPr wrap="square" rtlCol="0">
                  <a:spAutoFit/>
                </a:bodyPr>
                <a:lstStyle/>
                <a:p>
                  <a:r>
                    <a:rPr lang="zh-TW" altLang="en-US" sz="2400" u="sng" dirty="0">
                      <a:solidFill>
                        <a:srgbClr val="596782"/>
                      </a:solidFill>
                      <a:latin typeface="微軟正黑體" panose="020B0604030504040204" pitchFamily="34" charset="-120"/>
                      <a:ea typeface="微軟正黑體" panose="020B0604030504040204" pitchFamily="34" charset="-120"/>
                      <a:cs typeface="Arial" pitchFamily="34" charset="0"/>
                    </a:rPr>
                    <a:t>第</a:t>
                  </a:r>
                  <a:r>
                    <a:rPr lang="en-US" altLang="zh-TW" sz="2400" u="sng" dirty="0">
                      <a:solidFill>
                        <a:srgbClr val="596782"/>
                      </a:solidFill>
                      <a:latin typeface="微軟正黑體" panose="020B0604030504040204" pitchFamily="34" charset="-120"/>
                      <a:ea typeface="微軟正黑體" panose="020B0604030504040204" pitchFamily="34" charset="-120"/>
                      <a:cs typeface="Arial" pitchFamily="34" charset="0"/>
                    </a:rPr>
                    <a:t>23</a:t>
                  </a:r>
                  <a:r>
                    <a:rPr lang="zh-TW" altLang="en-US" sz="2400" u="sng" dirty="0">
                      <a:solidFill>
                        <a:srgbClr val="596782"/>
                      </a:solidFill>
                      <a:latin typeface="微軟正黑體" panose="020B0604030504040204" pitchFamily="34" charset="-120"/>
                      <a:ea typeface="微軟正黑體" panose="020B0604030504040204" pitchFamily="34" charset="-120"/>
                      <a:cs typeface="Arial" pitchFamily="34" charset="0"/>
                    </a:rPr>
                    <a:t>號一般性建議</a:t>
                  </a:r>
                  <a:endParaRPr lang="ko-KR" altLang="en-US" sz="2400" u="sng" dirty="0">
                    <a:solidFill>
                      <a:srgbClr val="596782"/>
                    </a:solidFill>
                    <a:latin typeface="微軟正黑體" panose="020B0604030504040204" pitchFamily="34" charset="-120"/>
                    <a:cs typeface="Arial" pitchFamily="34" charset="0"/>
                  </a:endParaRPr>
                </a:p>
              </p:txBody>
            </p:sp>
          </p:grpSp>
        </p:grpSp>
        <p:grpSp>
          <p:nvGrpSpPr>
            <p:cNvPr id="35" name="群組 34"/>
            <p:cNvGrpSpPr/>
            <p:nvPr/>
          </p:nvGrpSpPr>
          <p:grpSpPr>
            <a:xfrm>
              <a:off x="6095998" y="2254351"/>
              <a:ext cx="4824335" cy="2296171"/>
              <a:chOff x="1199454" y="4781886"/>
              <a:chExt cx="4824335" cy="2296171"/>
            </a:xfrm>
          </p:grpSpPr>
          <p:grpSp>
            <p:nvGrpSpPr>
              <p:cNvPr id="19" name="Group 18"/>
              <p:cNvGrpSpPr/>
              <p:nvPr/>
            </p:nvGrpSpPr>
            <p:grpSpPr>
              <a:xfrm>
                <a:off x="1199454" y="4873071"/>
                <a:ext cx="1152128" cy="1584118"/>
                <a:chOff x="2391992" y="2223796"/>
                <a:chExt cx="805454" cy="1584089"/>
              </a:xfrm>
              <a:solidFill>
                <a:srgbClr val="297FD5"/>
              </a:solidFill>
            </p:grpSpPr>
            <p:sp>
              <p:nvSpPr>
                <p:cNvPr id="20" name="Rectangle 19"/>
                <p:cNvSpPr/>
                <p:nvPr/>
              </p:nvSpPr>
              <p:spPr>
                <a:xfrm>
                  <a:off x="2391992" y="2223796"/>
                  <a:ext cx="805454" cy="792000"/>
                </a:xfrm>
                <a:prstGeom prst="rect">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dirty="0"/>
                </a:p>
              </p:txBody>
            </p:sp>
            <p:sp>
              <p:nvSpPr>
                <p:cNvPr id="21" name="Isosceles Triangle 20"/>
                <p:cNvSpPr/>
                <p:nvPr/>
              </p:nvSpPr>
              <p:spPr>
                <a:xfrm rot="10800000">
                  <a:off x="2391992" y="3015886"/>
                  <a:ext cx="805454" cy="791999"/>
                </a:xfrm>
                <a:prstGeom prst="triangle">
                  <a:avLst>
                    <a:gd name="adj" fmla="val 0"/>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22" name="Group 21"/>
              <p:cNvGrpSpPr/>
              <p:nvPr/>
            </p:nvGrpSpPr>
            <p:grpSpPr>
              <a:xfrm>
                <a:off x="2447593" y="4781886"/>
                <a:ext cx="3576196" cy="2296171"/>
                <a:chOff x="496118" y="2791289"/>
                <a:chExt cx="1763930" cy="1722129"/>
              </a:xfrm>
              <a:noFill/>
            </p:grpSpPr>
            <p:sp>
              <p:nvSpPr>
                <p:cNvPr id="23" name="TextBox 22"/>
                <p:cNvSpPr txBox="1"/>
                <p:nvPr/>
              </p:nvSpPr>
              <p:spPr>
                <a:xfrm>
                  <a:off x="496118" y="3097646"/>
                  <a:ext cx="1763930" cy="1415772"/>
                </a:xfrm>
                <a:prstGeom prst="rect">
                  <a:avLst/>
                </a:prstGeom>
                <a:grpFill/>
              </p:spPr>
              <p:txBody>
                <a:bodyPr wrap="square" rtlCol="0">
                  <a:spAutoFit/>
                </a:bodyPr>
                <a:lstStyle/>
                <a:p>
                  <a:pPr marL="0" lvl="1" algn="just" defTabSz="400041">
                    <a:lnSpc>
                      <a:spcPts val="2800"/>
                    </a:lnSpc>
                    <a:spcBef>
                      <a:spcPct val="0"/>
                    </a:spcBef>
                    <a:spcAft>
                      <a:spcPct val="15000"/>
                    </a:spcAft>
                  </a:pP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rPr>
                    <a:t>第</a:t>
                  </a:r>
                  <a:r>
                    <a:rPr lang="en-US" altLang="zh-TW" sz="2000" dirty="0">
                      <a:solidFill>
                        <a:schemeClr val="accent3">
                          <a:lumMod val="75000"/>
                        </a:schemeClr>
                      </a:solidFill>
                      <a:latin typeface="微軟正黑體" panose="020B0604030504040204" pitchFamily="34" charset="-120"/>
                      <a:ea typeface="微軟正黑體" panose="020B0604030504040204" pitchFamily="34" charset="-120"/>
                    </a:rPr>
                    <a:t>25</a:t>
                  </a: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rPr>
                    <a:t>點：</a:t>
                  </a:r>
                  <a:r>
                    <a:rPr lang="zh-TW" altLang="en-US" sz="2000" dirty="0">
                      <a:solidFill>
                        <a:srgbClr val="404040"/>
                      </a:solidFill>
                      <a:latin typeface="微軟正黑體" panose="020B0604030504040204" pitchFamily="34" charset="-120"/>
                      <a:ea typeface="微軟正黑體" panose="020B0604030504040204" pitchFamily="34" charset="-120"/>
                    </a:rPr>
                    <a:t>將三分之一性別比例提升至</a:t>
                  </a:r>
                  <a:r>
                    <a:rPr lang="en-US" altLang="zh-TW" sz="2000" dirty="0">
                      <a:solidFill>
                        <a:srgbClr val="404040"/>
                      </a:solidFill>
                      <a:latin typeface="微軟正黑體" panose="020B0604030504040204" pitchFamily="34" charset="-120"/>
                      <a:ea typeface="微軟正黑體" panose="020B0604030504040204" pitchFamily="34" charset="-120"/>
                    </a:rPr>
                    <a:t>40%</a:t>
                  </a:r>
                  <a:r>
                    <a:rPr lang="zh-TW" altLang="en-US" sz="2000" dirty="0">
                      <a:solidFill>
                        <a:srgbClr val="404040"/>
                      </a:solidFill>
                      <a:latin typeface="微軟正黑體" panose="020B0604030504040204" pitchFamily="34" charset="-120"/>
                      <a:ea typeface="微軟正黑體" panose="020B0604030504040204" pitchFamily="34" charset="-120"/>
                    </a:rPr>
                    <a:t>，或以性別平衡原則</a:t>
                  </a:r>
                  <a:r>
                    <a:rPr lang="en-US" altLang="zh-TW" sz="2000" dirty="0">
                      <a:solidFill>
                        <a:srgbClr val="404040"/>
                      </a:solidFill>
                      <a:latin typeface="微軟正黑體" panose="020B0604030504040204" pitchFamily="34" charset="-120"/>
                      <a:ea typeface="微軟正黑體" panose="020B0604030504040204" pitchFamily="34" charset="-120"/>
                    </a:rPr>
                    <a:t>(50:50)</a:t>
                  </a:r>
                  <a:r>
                    <a:rPr lang="zh-TW" altLang="en-US" sz="2000" dirty="0">
                      <a:solidFill>
                        <a:srgbClr val="404040"/>
                      </a:solidFill>
                      <a:latin typeface="微軟正黑體" panose="020B0604030504040204" pitchFamily="34" charset="-120"/>
                      <a:ea typeface="微軟正黑體" panose="020B0604030504040204" pitchFamily="34" charset="-120"/>
                    </a:rPr>
                    <a:t>取代，以免三分之一性別比例成為公部門女性代表之上限。</a:t>
                  </a:r>
                </a:p>
              </p:txBody>
            </p:sp>
            <p:sp>
              <p:nvSpPr>
                <p:cNvPr id="24" name="TextBox 23"/>
                <p:cNvSpPr txBox="1"/>
                <p:nvPr/>
              </p:nvSpPr>
              <p:spPr>
                <a:xfrm>
                  <a:off x="496118" y="2791289"/>
                  <a:ext cx="1752190" cy="346249"/>
                </a:xfrm>
                <a:prstGeom prst="rect">
                  <a:avLst/>
                </a:prstGeom>
                <a:noFill/>
              </p:spPr>
              <p:txBody>
                <a:bodyPr wrap="square" rtlCol="0">
                  <a:spAutoFit/>
                </a:bodyPr>
                <a:lstStyle/>
                <a:p>
                  <a:r>
                    <a:rPr lang="zh-TW" altLang="en-US"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第</a:t>
                  </a:r>
                  <a:r>
                    <a:rPr lang="en-US" altLang="zh-TW"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3</a:t>
                  </a:r>
                  <a:r>
                    <a:rPr lang="zh-TW" altLang="en-US"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次國家報告</a:t>
                  </a:r>
                  <a:endParaRPr lang="ko-KR" altLang="en-US" sz="2400" u="sng" dirty="0">
                    <a:solidFill>
                      <a:schemeClr val="accent3">
                        <a:lumMod val="75000"/>
                      </a:schemeClr>
                    </a:solidFill>
                    <a:latin typeface="微軟正黑體" panose="020B0604030504040204" pitchFamily="34" charset="-120"/>
                    <a:cs typeface="Arial" pitchFamily="34" charset="0"/>
                  </a:endParaRPr>
                </a:p>
              </p:txBody>
            </p:sp>
          </p:grpSp>
        </p:grpSp>
        <p:grpSp>
          <p:nvGrpSpPr>
            <p:cNvPr id="36" name="群組 35"/>
            <p:cNvGrpSpPr/>
            <p:nvPr/>
          </p:nvGrpSpPr>
          <p:grpSpPr>
            <a:xfrm>
              <a:off x="6095999" y="4555731"/>
              <a:ext cx="4824334" cy="2031144"/>
              <a:chOff x="6491937" y="5082023"/>
              <a:chExt cx="4824334" cy="2031144"/>
            </a:xfrm>
          </p:grpSpPr>
          <p:grpSp>
            <p:nvGrpSpPr>
              <p:cNvPr id="26" name="Group 25"/>
              <p:cNvGrpSpPr/>
              <p:nvPr/>
            </p:nvGrpSpPr>
            <p:grpSpPr>
              <a:xfrm>
                <a:off x="6491937" y="5173255"/>
                <a:ext cx="1152128" cy="1584117"/>
                <a:chOff x="2391995" y="2524017"/>
                <a:chExt cx="805454" cy="1584087"/>
              </a:xfrm>
              <a:solidFill>
                <a:srgbClr val="297FD5"/>
              </a:solidFill>
            </p:grpSpPr>
            <p:sp>
              <p:nvSpPr>
                <p:cNvPr id="27" name="Rectangle 26"/>
                <p:cNvSpPr/>
                <p:nvPr/>
              </p:nvSpPr>
              <p:spPr>
                <a:xfrm>
                  <a:off x="2391995" y="2524017"/>
                  <a:ext cx="805454" cy="792000"/>
                </a:xfrm>
                <a:prstGeom prst="rect">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28" name="Isosceles Triangle 27"/>
                <p:cNvSpPr/>
                <p:nvPr/>
              </p:nvSpPr>
              <p:spPr>
                <a:xfrm rot="10800000">
                  <a:off x="2391995" y="3316105"/>
                  <a:ext cx="805454" cy="791999"/>
                </a:xfrm>
                <a:prstGeom prst="triangle">
                  <a:avLst>
                    <a:gd name="adj" fmla="val 0"/>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29" name="Group 28"/>
              <p:cNvGrpSpPr/>
              <p:nvPr/>
            </p:nvGrpSpPr>
            <p:grpSpPr>
              <a:xfrm>
                <a:off x="7740073" y="5082023"/>
                <a:ext cx="3576198" cy="2031144"/>
                <a:chOff x="496119" y="3016426"/>
                <a:chExt cx="1763931" cy="1523360"/>
              </a:xfrm>
              <a:noFill/>
            </p:grpSpPr>
            <p:sp>
              <p:nvSpPr>
                <p:cNvPr id="30" name="TextBox 29"/>
                <p:cNvSpPr txBox="1"/>
                <p:nvPr/>
              </p:nvSpPr>
              <p:spPr>
                <a:xfrm>
                  <a:off x="496119" y="3316373"/>
                  <a:ext cx="1763931" cy="1223413"/>
                </a:xfrm>
                <a:prstGeom prst="rect">
                  <a:avLst/>
                </a:prstGeom>
                <a:grpFill/>
              </p:spPr>
              <p:txBody>
                <a:bodyPr wrap="square" rtlCol="0">
                  <a:spAutoFit/>
                </a:bodyPr>
                <a:lstStyle/>
                <a:p>
                  <a:pPr algn="just"/>
                  <a:r>
                    <a:rPr lang="zh-TW" altLang="en-US" sz="2000" dirty="0">
                      <a:solidFill>
                        <a:srgbClr val="404040"/>
                      </a:solidFill>
                      <a:latin typeface="微軟正黑體" panose="020B0604030504040204" pitchFamily="34" charset="-120"/>
                      <a:ea typeface="微軟正黑體" panose="020B0604030504040204" pitchFamily="34" charset="-120"/>
                      <a:cs typeface="Arial" pitchFamily="34" charset="0"/>
                    </a:rPr>
                    <a:t>具體落實各委員會、公營事業單位及政府財團法人機構等委員會委員任一性別不低於三分之一之原則，並以提升至</a:t>
                  </a:r>
                  <a:r>
                    <a:rPr lang="en-US" altLang="zh-TW" sz="2000" dirty="0">
                      <a:solidFill>
                        <a:srgbClr val="404040"/>
                      </a:solidFill>
                      <a:latin typeface="微軟正黑體" panose="020B0604030504040204" pitchFamily="34" charset="-120"/>
                      <a:ea typeface="微軟正黑體" panose="020B0604030504040204" pitchFamily="34" charset="-120"/>
                      <a:cs typeface="Arial" pitchFamily="34" charset="0"/>
                    </a:rPr>
                    <a:t>40%</a:t>
                  </a:r>
                  <a:r>
                    <a:rPr lang="zh-TW" altLang="en-US" sz="2000" dirty="0">
                      <a:solidFill>
                        <a:srgbClr val="404040"/>
                      </a:solidFill>
                      <a:latin typeface="微軟正黑體" panose="020B0604030504040204" pitchFamily="34" charset="-120"/>
                      <a:ea typeface="微軟正黑體" panose="020B0604030504040204" pitchFamily="34" charset="-120"/>
                      <a:cs typeface="Arial" pitchFamily="34" charset="0"/>
                    </a:rPr>
                    <a:t>為目標。</a:t>
                  </a:r>
                </a:p>
              </p:txBody>
            </p:sp>
            <p:sp>
              <p:nvSpPr>
                <p:cNvPr id="31" name="TextBox 30"/>
                <p:cNvSpPr txBox="1"/>
                <p:nvPr/>
              </p:nvSpPr>
              <p:spPr>
                <a:xfrm>
                  <a:off x="496119" y="3016426"/>
                  <a:ext cx="1752190" cy="346249"/>
                </a:xfrm>
                <a:prstGeom prst="rect">
                  <a:avLst/>
                </a:prstGeom>
                <a:noFill/>
              </p:spPr>
              <p:txBody>
                <a:bodyPr wrap="square" rtlCol="0">
                  <a:spAutoFit/>
                </a:bodyPr>
                <a:lstStyle/>
                <a:p>
                  <a:r>
                    <a:rPr lang="zh-TW" altLang="en-US"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新北市性別平等政策方針</a:t>
                  </a:r>
                  <a:endParaRPr lang="ko-KR" altLang="en-US" sz="2400" u="sng" dirty="0">
                    <a:solidFill>
                      <a:schemeClr val="accent3">
                        <a:lumMod val="75000"/>
                      </a:schemeClr>
                    </a:solidFill>
                    <a:latin typeface="微軟正黑體" panose="020B0604030504040204" pitchFamily="34" charset="-120"/>
                    <a:cs typeface="Arial" pitchFamily="34" charset="0"/>
                  </a:endParaRPr>
                </a:p>
              </p:txBody>
            </p:sp>
          </p:grpSp>
        </p:grpSp>
      </p:grpSp>
      <p:sp>
        <p:nvSpPr>
          <p:cNvPr id="32" name="Rectangle 3"/>
          <p:cNvSpPr/>
          <p:nvPr/>
        </p:nvSpPr>
        <p:spPr>
          <a:xfrm>
            <a:off x="1018215" y="1563705"/>
            <a:ext cx="10155571" cy="1620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Tree>
    <p:extLst>
      <p:ext uri="{BB962C8B-B14F-4D97-AF65-F5344CB8AC3E}">
        <p14:creationId xmlns:p14="http://schemas.microsoft.com/office/powerpoint/2010/main" val="180291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376038"/>
            <a:ext cx="12192000" cy="768085"/>
          </a:xfrm>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委員會性別比例法源依據</a:t>
            </a:r>
            <a:r>
              <a:rPr lang="en-US" altLang="zh-TW" sz="2800" dirty="0">
                <a:solidFill>
                  <a:srgbClr val="002060"/>
                </a:solidFill>
                <a:latin typeface="微軟正黑體" panose="020B0604030504040204" pitchFamily="34" charset="-120"/>
                <a:ea typeface="微軟正黑體" panose="020B0604030504040204" pitchFamily="34" charset="-120"/>
              </a:rPr>
              <a:t>(</a:t>
            </a:r>
            <a:r>
              <a:rPr lang="zh-TW" altLang="en-US" sz="2800" dirty="0">
                <a:solidFill>
                  <a:srgbClr val="002060"/>
                </a:solidFill>
                <a:latin typeface="微軟正黑體" panose="020B0604030504040204" pitchFamily="34" charset="-120"/>
                <a:ea typeface="微軟正黑體" panose="020B0604030504040204" pitchFamily="34" charset="-120"/>
              </a:rPr>
              <a:t>續</a:t>
            </a:r>
            <a:r>
              <a:rPr lang="en-US" altLang="zh-TW" sz="2800" dirty="0">
                <a:solidFill>
                  <a:srgbClr val="002060"/>
                </a:solidFill>
                <a:latin typeface="微軟正黑體" panose="020B0604030504040204" pitchFamily="34" charset="-120"/>
                <a:ea typeface="微軟正黑體" panose="020B0604030504040204" pitchFamily="34" charset="-120"/>
              </a:rPr>
              <a:t>)</a:t>
            </a:r>
            <a:endParaRPr lang="ko-KR" altLang="en-US" sz="2800" dirty="0">
              <a:solidFill>
                <a:srgbClr val="002060"/>
              </a:solidFill>
              <a:latin typeface="微軟正黑體" panose="020B0604030504040204" pitchFamily="34" charset="-120"/>
            </a:endParaRPr>
          </a:p>
        </p:txBody>
      </p:sp>
      <p:sp>
        <p:nvSpPr>
          <p:cNvPr id="3" name="投影片編號版面配置區 2"/>
          <p:cNvSpPr>
            <a:spLocks noGrp="1"/>
          </p:cNvSpPr>
          <p:nvPr>
            <p:ph type="sldNum" sz="quarter" idx="14"/>
          </p:nvPr>
        </p:nvSpPr>
        <p:spPr/>
        <p:txBody>
          <a:bodyPr/>
          <a:lstStyle/>
          <a:p>
            <a:fld id="{13E0A09B-946E-44A7-B1A7-6D2C280D592B}" type="slidenum">
              <a:rPr lang="zh-TW" altLang="en-US" smtClean="0"/>
              <a:pPr/>
              <a:t>7</a:t>
            </a:fld>
            <a:endParaRPr lang="zh-TW" altLang="en-US" dirty="0"/>
          </a:p>
        </p:txBody>
      </p:sp>
      <p:grpSp>
        <p:nvGrpSpPr>
          <p:cNvPr id="7" name="群組 6"/>
          <p:cNvGrpSpPr/>
          <p:nvPr/>
        </p:nvGrpSpPr>
        <p:grpSpPr>
          <a:xfrm>
            <a:off x="1018215" y="2145356"/>
            <a:ext cx="10155573" cy="2358331"/>
            <a:chOff x="740959" y="2254350"/>
            <a:chExt cx="10155573" cy="2046855"/>
          </a:xfrm>
        </p:grpSpPr>
        <p:grpSp>
          <p:nvGrpSpPr>
            <p:cNvPr id="34" name="群組 33"/>
            <p:cNvGrpSpPr/>
            <p:nvPr/>
          </p:nvGrpSpPr>
          <p:grpSpPr>
            <a:xfrm>
              <a:off x="740959" y="2255104"/>
              <a:ext cx="5231290" cy="1649777"/>
              <a:chOff x="6370254" y="525162"/>
              <a:chExt cx="5231290" cy="1649777"/>
            </a:xfrm>
          </p:grpSpPr>
          <p:grpSp>
            <p:nvGrpSpPr>
              <p:cNvPr id="12" name="Group 11"/>
              <p:cNvGrpSpPr/>
              <p:nvPr/>
            </p:nvGrpSpPr>
            <p:grpSpPr>
              <a:xfrm>
                <a:off x="6370254" y="590821"/>
                <a:ext cx="1152130" cy="1584118"/>
                <a:chOff x="2306917" y="197865"/>
                <a:chExt cx="805455" cy="1584089"/>
              </a:xfrm>
              <a:solidFill>
                <a:srgbClr val="98DFBB"/>
              </a:solidFill>
            </p:grpSpPr>
            <p:sp>
              <p:nvSpPr>
                <p:cNvPr id="13" name="Rectangle 12"/>
                <p:cNvSpPr/>
                <p:nvPr/>
              </p:nvSpPr>
              <p:spPr>
                <a:xfrm>
                  <a:off x="2306917" y="197865"/>
                  <a:ext cx="805454" cy="792000"/>
                </a:xfrm>
                <a:prstGeom prst="rect">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4" name="Isosceles Triangle 13"/>
                <p:cNvSpPr/>
                <p:nvPr/>
              </p:nvSpPr>
              <p:spPr>
                <a:xfrm rot="10800000">
                  <a:off x="2306918" y="989955"/>
                  <a:ext cx="805454" cy="791999"/>
                </a:xfrm>
                <a:prstGeom prst="triangle">
                  <a:avLst>
                    <a:gd name="adj" fmla="val 0"/>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grpSp>
          <p:grpSp>
            <p:nvGrpSpPr>
              <p:cNvPr id="15" name="Group 14"/>
              <p:cNvGrpSpPr/>
              <p:nvPr/>
            </p:nvGrpSpPr>
            <p:grpSpPr>
              <a:xfrm>
                <a:off x="7618360" y="525162"/>
                <a:ext cx="3983184" cy="1281451"/>
                <a:chOff x="436086" y="1290954"/>
                <a:chExt cx="1964673" cy="961088"/>
              </a:xfrm>
              <a:noFill/>
            </p:grpSpPr>
            <p:sp>
              <p:nvSpPr>
                <p:cNvPr id="16" name="TextBox 15"/>
                <p:cNvSpPr txBox="1"/>
                <p:nvPr/>
              </p:nvSpPr>
              <p:spPr>
                <a:xfrm>
                  <a:off x="436086" y="1590902"/>
                  <a:ext cx="1658155" cy="661140"/>
                </a:xfrm>
                <a:prstGeom prst="rect">
                  <a:avLst/>
                </a:prstGeom>
                <a:grpFill/>
              </p:spPr>
              <p:txBody>
                <a:bodyPr wrap="square" rtlCol="0">
                  <a:spAutoFit/>
                </a:bodyPr>
                <a:lstStyle/>
                <a:p>
                  <a:pPr algn="just"/>
                  <a:r>
                    <a:rPr lang="zh-TW" altLang="en-US" sz="2000" dirty="0">
                      <a:solidFill>
                        <a:srgbClr val="404040"/>
                      </a:solidFill>
                      <a:latin typeface="微軟正黑體" panose="020B0604030504040204" pitchFamily="34" charset="-120"/>
                      <a:ea typeface="微軟正黑體" panose="020B0604030504040204" pitchFamily="34" charset="-120"/>
                      <a:cs typeface="Arial" pitchFamily="34" charset="0"/>
                    </a:rPr>
                    <a:t>建議各國採取更多臨時性特別措施，以推動女性在政治上的參與。</a:t>
                  </a:r>
                </a:p>
              </p:txBody>
            </p:sp>
            <p:sp>
              <p:nvSpPr>
                <p:cNvPr id="17" name="TextBox 16"/>
                <p:cNvSpPr txBox="1"/>
                <p:nvPr/>
              </p:nvSpPr>
              <p:spPr>
                <a:xfrm>
                  <a:off x="436086" y="1290954"/>
                  <a:ext cx="1964673" cy="300518"/>
                </a:xfrm>
                <a:prstGeom prst="rect">
                  <a:avLst/>
                </a:prstGeom>
                <a:noFill/>
              </p:spPr>
              <p:txBody>
                <a:bodyPr wrap="square" rtlCol="0">
                  <a:spAutoFit/>
                </a:bodyPr>
                <a:lstStyle/>
                <a:p>
                  <a:r>
                    <a:rPr lang="zh-TW" altLang="en-US" sz="2400" u="sng" dirty="0">
                      <a:solidFill>
                        <a:srgbClr val="596782"/>
                      </a:solidFill>
                      <a:latin typeface="微軟正黑體" panose="020B0604030504040204" pitchFamily="34" charset="-120"/>
                      <a:ea typeface="微軟正黑體" panose="020B0604030504040204" pitchFamily="34" charset="-120"/>
                      <a:cs typeface="Arial" pitchFamily="34" charset="0"/>
                    </a:rPr>
                    <a:t>第</a:t>
                  </a:r>
                  <a:r>
                    <a:rPr lang="en-US" altLang="zh-TW" sz="2400" u="sng" dirty="0">
                      <a:solidFill>
                        <a:srgbClr val="596782"/>
                      </a:solidFill>
                      <a:latin typeface="微軟正黑體" panose="020B0604030504040204" pitchFamily="34" charset="-120"/>
                      <a:ea typeface="微軟正黑體" panose="020B0604030504040204" pitchFamily="34" charset="-120"/>
                      <a:cs typeface="Arial" pitchFamily="34" charset="0"/>
                    </a:rPr>
                    <a:t>5</a:t>
                  </a:r>
                  <a:r>
                    <a:rPr lang="zh-TW" altLang="en-US" sz="2400" u="sng" dirty="0">
                      <a:solidFill>
                        <a:srgbClr val="596782"/>
                      </a:solidFill>
                      <a:latin typeface="微軟正黑體" panose="020B0604030504040204" pitchFamily="34" charset="-120"/>
                      <a:ea typeface="微軟正黑體" panose="020B0604030504040204" pitchFamily="34" charset="-120"/>
                      <a:cs typeface="Arial" pitchFamily="34" charset="0"/>
                    </a:rPr>
                    <a:t>號一般性建議</a:t>
                  </a:r>
                  <a:endParaRPr lang="ko-KR" altLang="en-US" sz="2400" u="sng" dirty="0">
                    <a:solidFill>
                      <a:srgbClr val="596782"/>
                    </a:solidFill>
                    <a:latin typeface="微軟正黑體" panose="020B0604030504040204" pitchFamily="34" charset="-120"/>
                    <a:cs typeface="Arial" pitchFamily="34" charset="0"/>
                  </a:endParaRPr>
                </a:p>
              </p:txBody>
            </p:sp>
          </p:grpSp>
        </p:grpSp>
        <p:grpSp>
          <p:nvGrpSpPr>
            <p:cNvPr id="35" name="群組 34"/>
            <p:cNvGrpSpPr/>
            <p:nvPr/>
          </p:nvGrpSpPr>
          <p:grpSpPr>
            <a:xfrm>
              <a:off x="6095998" y="2254350"/>
              <a:ext cx="4800534" cy="2046855"/>
              <a:chOff x="1199454" y="4781885"/>
              <a:chExt cx="4800534" cy="2046855"/>
            </a:xfrm>
          </p:grpSpPr>
          <p:grpSp>
            <p:nvGrpSpPr>
              <p:cNvPr id="19" name="Group 18"/>
              <p:cNvGrpSpPr/>
              <p:nvPr/>
            </p:nvGrpSpPr>
            <p:grpSpPr>
              <a:xfrm>
                <a:off x="1199454" y="4873071"/>
                <a:ext cx="1152128" cy="1584118"/>
                <a:chOff x="2391992" y="2223796"/>
                <a:chExt cx="805454" cy="1584089"/>
              </a:xfrm>
              <a:solidFill>
                <a:srgbClr val="297FD5"/>
              </a:solidFill>
            </p:grpSpPr>
            <p:sp>
              <p:nvSpPr>
                <p:cNvPr id="20" name="Rectangle 19"/>
                <p:cNvSpPr/>
                <p:nvPr/>
              </p:nvSpPr>
              <p:spPr>
                <a:xfrm>
                  <a:off x="2391992" y="2223796"/>
                  <a:ext cx="805454" cy="792000"/>
                </a:xfrm>
                <a:prstGeom prst="rect">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dirty="0"/>
                </a:p>
              </p:txBody>
            </p:sp>
            <p:sp>
              <p:nvSpPr>
                <p:cNvPr id="21" name="Isosceles Triangle 20"/>
                <p:cNvSpPr/>
                <p:nvPr/>
              </p:nvSpPr>
              <p:spPr>
                <a:xfrm rot="10800000">
                  <a:off x="2391992" y="3015886"/>
                  <a:ext cx="805454" cy="791999"/>
                </a:xfrm>
                <a:prstGeom prst="triangle">
                  <a:avLst>
                    <a:gd name="adj" fmla="val 0"/>
                  </a:avLst>
                </a:prstGeom>
                <a:solidFill>
                  <a:srgbClr val="C1C8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grpSp>
          <p:grpSp>
            <p:nvGrpSpPr>
              <p:cNvPr id="22" name="Group 21"/>
              <p:cNvGrpSpPr/>
              <p:nvPr/>
            </p:nvGrpSpPr>
            <p:grpSpPr>
              <a:xfrm>
                <a:off x="2447593" y="4781885"/>
                <a:ext cx="3552395" cy="2046855"/>
                <a:chOff x="496118" y="2791289"/>
                <a:chExt cx="1752190" cy="1535142"/>
              </a:xfrm>
              <a:noFill/>
            </p:grpSpPr>
            <p:sp>
              <p:nvSpPr>
                <p:cNvPr id="23" name="TextBox 22"/>
                <p:cNvSpPr txBox="1"/>
                <p:nvPr/>
              </p:nvSpPr>
              <p:spPr>
                <a:xfrm>
                  <a:off x="496118" y="3097646"/>
                  <a:ext cx="1691169" cy="1228785"/>
                </a:xfrm>
                <a:prstGeom prst="rect">
                  <a:avLst/>
                </a:prstGeom>
                <a:grpFill/>
              </p:spPr>
              <p:txBody>
                <a:bodyPr wrap="square" rtlCol="0">
                  <a:spAutoFit/>
                </a:bodyPr>
                <a:lstStyle/>
                <a:p>
                  <a:pPr marL="0" lvl="1" algn="just" defTabSz="400041">
                    <a:lnSpc>
                      <a:spcPts val="2800"/>
                    </a:lnSpc>
                    <a:spcBef>
                      <a:spcPct val="0"/>
                    </a:spcBef>
                    <a:spcAft>
                      <a:spcPct val="15000"/>
                    </a:spcAft>
                  </a:pP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rPr>
                    <a:t>第</a:t>
                  </a:r>
                  <a:r>
                    <a:rPr lang="en-US" altLang="zh-TW" sz="2000" dirty="0">
                      <a:solidFill>
                        <a:schemeClr val="accent3">
                          <a:lumMod val="75000"/>
                        </a:schemeClr>
                      </a:solidFill>
                      <a:latin typeface="微軟正黑體" panose="020B0604030504040204" pitchFamily="34" charset="-120"/>
                      <a:ea typeface="微軟正黑體" panose="020B0604030504040204" pitchFamily="34" charset="-120"/>
                    </a:rPr>
                    <a:t>33</a:t>
                  </a:r>
                  <a:r>
                    <a:rPr lang="zh-TW" altLang="en-US" sz="2000" dirty="0">
                      <a:solidFill>
                        <a:schemeClr val="accent3">
                          <a:lumMod val="75000"/>
                        </a:schemeClr>
                      </a:solidFill>
                      <a:latin typeface="微軟正黑體" panose="020B0604030504040204" pitchFamily="34" charset="-120"/>
                      <a:ea typeface="微軟正黑體" panose="020B0604030504040204" pitchFamily="34" charset="-120"/>
                    </a:rPr>
                    <a:t>點：</a:t>
                  </a:r>
                  <a:r>
                    <a:rPr lang="zh-TW" altLang="en-US" sz="2000" dirty="0">
                      <a:solidFill>
                        <a:srgbClr val="404040"/>
                      </a:solidFill>
                      <a:latin typeface="微軟正黑體" panose="020B0604030504040204" pitchFamily="34" charset="-120"/>
                      <a:ea typeface="微軟正黑體" panose="020B0604030504040204" pitchFamily="34" charset="-120"/>
                    </a:rPr>
                    <a:t>為婦女創造機會，克服部分領域人數不足的問題，重新分配資源和權力，消除過去或現在的歧視現象，加速實現事實上的平等。</a:t>
                  </a:r>
                </a:p>
              </p:txBody>
            </p:sp>
            <p:sp>
              <p:nvSpPr>
                <p:cNvPr id="24" name="TextBox 23"/>
                <p:cNvSpPr txBox="1"/>
                <p:nvPr/>
              </p:nvSpPr>
              <p:spPr>
                <a:xfrm>
                  <a:off x="496118" y="2791289"/>
                  <a:ext cx="1752190" cy="300518"/>
                </a:xfrm>
                <a:prstGeom prst="rect">
                  <a:avLst/>
                </a:prstGeom>
                <a:noFill/>
              </p:spPr>
              <p:txBody>
                <a:bodyPr wrap="square" rtlCol="0">
                  <a:spAutoFit/>
                </a:bodyPr>
                <a:lstStyle/>
                <a:p>
                  <a:r>
                    <a:rPr lang="zh-TW" altLang="en-US"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第</a:t>
                  </a:r>
                  <a:r>
                    <a:rPr lang="en-US" altLang="zh-TW"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25</a:t>
                  </a:r>
                  <a:r>
                    <a:rPr lang="zh-TW" altLang="en-US" sz="2400" u="sng" dirty="0">
                      <a:solidFill>
                        <a:schemeClr val="accent3">
                          <a:lumMod val="75000"/>
                        </a:schemeClr>
                      </a:solidFill>
                      <a:latin typeface="微軟正黑體" panose="020B0604030504040204" pitchFamily="34" charset="-120"/>
                      <a:ea typeface="微軟正黑體" panose="020B0604030504040204" pitchFamily="34" charset="-120"/>
                      <a:cs typeface="Arial" pitchFamily="34" charset="0"/>
                    </a:rPr>
                    <a:t>號一般性建議</a:t>
                  </a:r>
                  <a:endParaRPr lang="ko-KR" altLang="en-US" sz="2400" u="sng" dirty="0">
                    <a:solidFill>
                      <a:schemeClr val="accent3">
                        <a:lumMod val="75000"/>
                      </a:schemeClr>
                    </a:solidFill>
                    <a:latin typeface="微軟正黑體" panose="020B0604030504040204" pitchFamily="34" charset="-120"/>
                    <a:cs typeface="Arial" pitchFamily="34" charset="0"/>
                  </a:endParaRPr>
                </a:p>
              </p:txBody>
            </p:sp>
          </p:grpSp>
        </p:grpSp>
      </p:grpSp>
      <p:sp>
        <p:nvSpPr>
          <p:cNvPr id="32" name="Rectangle 3"/>
          <p:cNvSpPr/>
          <p:nvPr/>
        </p:nvSpPr>
        <p:spPr>
          <a:xfrm>
            <a:off x="1018215" y="1563705"/>
            <a:ext cx="10155571" cy="1620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a:p>
        </p:txBody>
      </p:sp>
    </p:spTree>
    <p:extLst>
      <p:ext uri="{BB962C8B-B14F-4D97-AF65-F5344CB8AC3E}">
        <p14:creationId xmlns:p14="http://schemas.microsoft.com/office/powerpoint/2010/main" val="3718152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1"/>
          <p:cNvSpPr txBox="1">
            <a:spLocks/>
          </p:cNvSpPr>
          <p:nvPr/>
        </p:nvSpPr>
        <p:spPr>
          <a:xfrm>
            <a:off x="146315" y="317039"/>
            <a:ext cx="12192000" cy="768085"/>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800" b="0" kern="1200" baseline="0">
                <a:solidFill>
                  <a:schemeClr val="tx1">
                    <a:lumMod val="75000"/>
                    <a:lumOff val="25000"/>
                  </a:schemeClr>
                </a:solidFill>
                <a:latin typeface="+mj-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ko-KR" altLang="en-US" b="1" dirty="0">
              <a:solidFill>
                <a:srgbClr val="002060"/>
              </a:solidFill>
              <a:latin typeface="微軟正黑體" panose="020B0604030504040204" pitchFamily="34" charset="-120"/>
            </a:endParaRPr>
          </a:p>
        </p:txBody>
      </p:sp>
      <p:sp>
        <p:nvSpPr>
          <p:cNvPr id="21" name="Text Placeholder 1"/>
          <p:cNvSpPr>
            <a:spLocks noGrp="1"/>
          </p:cNvSpPr>
          <p:nvPr>
            <p:ph type="body" sz="quarter" idx="10"/>
          </p:nvPr>
        </p:nvSpPr>
        <p:spPr>
          <a:xfrm>
            <a:off x="-6350" y="387012"/>
            <a:ext cx="12192000" cy="768350"/>
          </a:xfrm>
        </p:spPr>
        <p:txBody>
          <a:bodyPr/>
          <a:lstStyle/>
          <a:p>
            <a:r>
              <a:rPr lang="zh-TW" altLang="en-US" b="1" dirty="0">
                <a:solidFill>
                  <a:srgbClr val="002060"/>
                </a:solidFill>
                <a:latin typeface="微軟正黑體" panose="020B0604030504040204" pitchFamily="34" charset="-120"/>
                <a:ea typeface="微軟正黑體" panose="020B0604030504040204" pitchFamily="34" charset="-120"/>
              </a:rPr>
              <a:t>本府現況</a:t>
            </a:r>
            <a:r>
              <a:rPr lang="en-US" altLang="zh-TW" b="1" dirty="0">
                <a:solidFill>
                  <a:srgbClr val="002060"/>
                </a:solidFill>
                <a:latin typeface="微軟正黑體" panose="020B0604030504040204" pitchFamily="34" charset="-120"/>
                <a:ea typeface="微軟正黑體" panose="020B0604030504040204" pitchFamily="34" charset="-120"/>
              </a:rPr>
              <a:t>(</a:t>
            </a:r>
            <a:r>
              <a:rPr lang="zh-TW" altLang="en-US" b="1" dirty="0">
                <a:solidFill>
                  <a:srgbClr val="002060"/>
                </a:solidFill>
                <a:latin typeface="微軟正黑體" panose="020B0604030504040204" pitchFamily="34" charset="-120"/>
                <a:ea typeface="微軟正黑體" panose="020B0604030504040204" pitchFamily="34" charset="-120"/>
              </a:rPr>
              <a:t>含案例分析</a:t>
            </a:r>
            <a:r>
              <a:rPr lang="en-US" altLang="zh-TW" b="1" dirty="0">
                <a:solidFill>
                  <a:srgbClr val="002060"/>
                </a:solidFill>
                <a:latin typeface="微軟正黑體" panose="020B0604030504040204" pitchFamily="34" charset="-120"/>
                <a:ea typeface="微軟正黑體" panose="020B0604030504040204" pitchFamily="34" charset="-120"/>
              </a:rPr>
              <a:t>)</a:t>
            </a:r>
            <a:endParaRPr lang="ko-KR" altLang="en-US" b="1" dirty="0">
              <a:solidFill>
                <a:srgbClr val="002060"/>
              </a:solidFill>
              <a:latin typeface="微軟正黑體" panose="020B0604030504040204" pitchFamily="34" charset="-120"/>
            </a:endParaRPr>
          </a:p>
        </p:txBody>
      </p:sp>
      <p:sp>
        <p:nvSpPr>
          <p:cNvPr id="23" name="投影片編號版面配置區 22"/>
          <p:cNvSpPr>
            <a:spLocks noGrp="1"/>
          </p:cNvSpPr>
          <p:nvPr>
            <p:ph type="sldNum" sz="quarter" idx="14"/>
          </p:nvPr>
        </p:nvSpPr>
        <p:spPr/>
        <p:txBody>
          <a:bodyPr/>
          <a:lstStyle/>
          <a:p>
            <a:fld id="{13E0A09B-946E-44A7-B1A7-6D2C280D592B}" type="slidenum">
              <a:rPr lang="zh-TW" altLang="en-US" smtClean="0"/>
              <a:pPr/>
              <a:t>8</a:t>
            </a:fld>
            <a:endParaRPr lang="zh-TW" altLang="en-US"/>
          </a:p>
        </p:txBody>
      </p:sp>
      <p:grpSp>
        <p:nvGrpSpPr>
          <p:cNvPr id="8" name="群組 7"/>
          <p:cNvGrpSpPr/>
          <p:nvPr/>
        </p:nvGrpSpPr>
        <p:grpSpPr>
          <a:xfrm>
            <a:off x="1919151" y="2043721"/>
            <a:ext cx="8341000" cy="3909449"/>
            <a:chOff x="993022" y="1522101"/>
            <a:chExt cx="8341000" cy="4145958"/>
          </a:xfrm>
        </p:grpSpPr>
        <p:grpSp>
          <p:nvGrpSpPr>
            <p:cNvPr id="22" name="群組 21"/>
            <p:cNvGrpSpPr/>
            <p:nvPr/>
          </p:nvGrpSpPr>
          <p:grpSpPr>
            <a:xfrm>
              <a:off x="993022" y="1522101"/>
              <a:ext cx="8341000" cy="4145958"/>
              <a:chOff x="3453763" y="1880756"/>
              <a:chExt cx="7461640" cy="4538012"/>
            </a:xfrm>
          </p:grpSpPr>
          <p:sp>
            <p:nvSpPr>
              <p:cNvPr id="4" name="Rectangle 3"/>
              <p:cNvSpPr/>
              <p:nvPr/>
            </p:nvSpPr>
            <p:spPr>
              <a:xfrm>
                <a:off x="3453763" y="1880756"/>
                <a:ext cx="7461640" cy="45380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graphicFrame>
            <p:nvGraphicFramePr>
              <p:cNvPr id="18" name="Chart 2">
                <a:extLst>
                  <a:ext uri="{FF2B5EF4-FFF2-40B4-BE49-F238E27FC236}">
                    <a16:creationId xmlns:a16="http://schemas.microsoft.com/office/drawing/2014/main" id="{23516B9F-6E83-4A30-B494-E9ADAB1B39C0}"/>
                  </a:ext>
                </a:extLst>
              </p:cNvPr>
              <p:cNvGraphicFramePr/>
              <p:nvPr>
                <p:extLst>
                  <p:ext uri="{D42A27DB-BD31-4B8C-83A1-F6EECF244321}">
                    <p14:modId xmlns:p14="http://schemas.microsoft.com/office/powerpoint/2010/main" val="18687599"/>
                  </p:ext>
                </p:extLst>
              </p:nvPr>
            </p:nvGraphicFramePr>
            <p:xfrm>
              <a:off x="3578037" y="2207580"/>
              <a:ext cx="7295279" cy="3984904"/>
            </p:xfrm>
            <a:graphic>
              <a:graphicData uri="http://schemas.openxmlformats.org/drawingml/2006/chart">
                <c:chart xmlns:c="http://schemas.openxmlformats.org/drawingml/2006/chart" xmlns:r="http://schemas.openxmlformats.org/officeDocument/2006/relationships" r:id="rId2"/>
              </a:graphicData>
            </a:graphic>
          </p:graphicFrame>
        </p:grpSp>
        <p:sp>
          <p:nvSpPr>
            <p:cNvPr id="5" name="向右箭號 4"/>
            <p:cNvSpPr/>
            <p:nvPr/>
          </p:nvSpPr>
          <p:spPr>
            <a:xfrm rot="20691343">
              <a:off x="2138948" y="3766296"/>
              <a:ext cx="6354479" cy="269567"/>
            </a:xfrm>
            <a:prstGeom prst="rightArrow">
              <a:avLst>
                <a:gd name="adj1" fmla="val 40414"/>
                <a:gd name="adj2" fmla="val 12249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文字方塊 6"/>
            <p:cNvSpPr txBox="1"/>
            <p:nvPr/>
          </p:nvSpPr>
          <p:spPr>
            <a:xfrm>
              <a:off x="7761906" y="3399242"/>
              <a:ext cx="1525069" cy="391675"/>
            </a:xfrm>
            <a:prstGeom prst="rect">
              <a:avLst/>
            </a:prstGeom>
            <a:noFill/>
          </p:spPr>
          <p:txBody>
            <a:bodyPr wrap="square" rtlCol="0">
              <a:spAutoFit/>
            </a:bodyPr>
            <a:lstStyle/>
            <a:p>
              <a:r>
                <a:rPr lang="zh-TW" altLang="en-US" b="1" dirty="0">
                  <a:solidFill>
                    <a:schemeClr val="accent1">
                      <a:lumMod val="50000"/>
                    </a:schemeClr>
                  </a:solidFill>
                  <a:latin typeface="微軟正黑體" panose="020B0604030504040204" pitchFamily="34" charset="-120"/>
                  <a:ea typeface="微軟正黑體" panose="020B0604030504040204" pitchFamily="34" charset="-120"/>
                </a:rPr>
                <a:t>提升</a:t>
              </a:r>
              <a:r>
                <a:rPr lang="en-US" altLang="zh-TW" b="1" dirty="0" smtClean="0">
                  <a:solidFill>
                    <a:schemeClr val="accent1">
                      <a:lumMod val="50000"/>
                    </a:schemeClr>
                  </a:solidFill>
                  <a:latin typeface="微軟正黑體" panose="020B0604030504040204" pitchFamily="34" charset="-120"/>
                  <a:ea typeface="微軟正黑體" panose="020B0604030504040204" pitchFamily="34" charset="-120"/>
                </a:rPr>
                <a:t>14.96%</a:t>
              </a:r>
              <a:endParaRPr lang="zh-TW" altLang="en-US"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
        <p:nvSpPr>
          <p:cNvPr id="14" name="Text Placeholder 2"/>
          <p:cNvSpPr txBox="1">
            <a:spLocks/>
          </p:cNvSpPr>
          <p:nvPr/>
        </p:nvSpPr>
        <p:spPr>
          <a:xfrm>
            <a:off x="3146523" y="1256497"/>
            <a:ext cx="5978127" cy="3840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TW" altLang="en-US" sz="3200" dirty="0">
                <a:solidFill>
                  <a:srgbClr val="002060"/>
                </a:solidFill>
                <a:latin typeface="微軟正黑體" panose="020B0604030504040204" pitchFamily="34" charset="-120"/>
                <a:ea typeface="微軟正黑體" panose="020B0604030504040204" pitchFamily="34" charset="-120"/>
                <a:cs typeface="Arial" pitchFamily="34" charset="0"/>
              </a:rPr>
              <a:t>各機關委員會性別比例達成情形</a:t>
            </a:r>
            <a:endParaRPr lang="en-US" altLang="ko-KR" sz="3200" dirty="0">
              <a:solidFill>
                <a:srgbClr val="002060"/>
              </a:solidFill>
              <a:latin typeface="微軟正黑體" panose="020B0604030504040204" pitchFamily="34" charset="-120"/>
              <a:ea typeface="微軟正黑體" panose="020B0604030504040204" pitchFamily="34" charset="-120"/>
              <a:cs typeface="Arial" pitchFamily="34" charset="0"/>
            </a:endParaRPr>
          </a:p>
        </p:txBody>
      </p:sp>
    </p:spTree>
    <p:extLst>
      <p:ext uri="{BB962C8B-B14F-4D97-AF65-F5344CB8AC3E}">
        <p14:creationId xmlns:p14="http://schemas.microsoft.com/office/powerpoint/2010/main" val="8615861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70525164907"/>
  <p:tag name="MH_LIBRARY" val="GRAPHIC"/>
  <p:tag name="MH_TYPE" val="SubTitle"/>
  <p:tag name="MH_ORDER" val="3"/>
</p:tagLst>
</file>

<file path=ppt/tags/tag2.xml><?xml version="1.0" encoding="utf-8"?>
<p:tagLst xmlns:a="http://schemas.openxmlformats.org/drawingml/2006/main" xmlns:r="http://schemas.openxmlformats.org/officeDocument/2006/relationships" xmlns:p="http://schemas.openxmlformats.org/presentationml/2006/main">
  <p:tag name="MH" val="20170525164907"/>
  <p:tag name="MH_LIBRARY" val="GRAPHIC"/>
  <p:tag name="MH_TYPE" val="SubTitle"/>
  <p:tag name="MH_ORDER" val="3"/>
</p:tagLst>
</file>

<file path=ppt/tags/tag3.xml><?xml version="1.0" encoding="utf-8"?>
<p:tagLst xmlns:a="http://schemas.openxmlformats.org/drawingml/2006/main" xmlns:r="http://schemas.openxmlformats.org/officeDocument/2006/relationships" xmlns:p="http://schemas.openxmlformats.org/presentationml/2006/main">
  <p:tag name="MH" val="20170525164907"/>
  <p:tag name="MH_LIBRARY" val="GRAPHIC"/>
  <p:tag name="MH_TYPE" val="SubTitle"/>
  <p:tag name="MH_ORDER" val="3"/>
</p:tagLst>
</file>

<file path=ppt/theme/theme1.xml><?xml version="1.0" encoding="utf-8"?>
<a:theme xmlns:a="http://schemas.openxmlformats.org/drawingml/2006/main" name="Office 佈景主題">
  <a:themeElements>
    <a:clrScheme name="紫蘿蘭色">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3775</TotalTime>
  <Words>1753</Words>
  <Application>Microsoft Office PowerPoint</Application>
  <PresentationFormat>寬螢幕</PresentationFormat>
  <Paragraphs>185</Paragraphs>
  <Slides>20</Slides>
  <Notes>5</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20</vt:i4>
      </vt:variant>
    </vt:vector>
  </HeadingPairs>
  <TitlesOfParts>
    <vt:vector size="31" baseType="lpstr">
      <vt:lpstr>FZHei-B01S</vt:lpstr>
      <vt:lpstr>맑은 고딕</vt:lpstr>
      <vt:lpstr>微軟正黑體</vt:lpstr>
      <vt:lpstr>新細明體</vt:lpstr>
      <vt:lpstr>標楷體</vt:lpstr>
      <vt:lpstr>Arial</vt:lpstr>
      <vt:lpstr>Calibri</vt:lpstr>
      <vt:lpstr>Calibri Light</vt:lpstr>
      <vt:lpstr>Times New Roman</vt:lpstr>
      <vt:lpstr>Wingdings 2</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簡于絜</dc:creator>
  <cp:lastModifiedBy>許廷瑋</cp:lastModifiedBy>
  <cp:revision>194</cp:revision>
  <cp:lastPrinted>2023-03-28T06:09:27Z</cp:lastPrinted>
  <dcterms:created xsi:type="dcterms:W3CDTF">2021-07-13T08:06:10Z</dcterms:created>
  <dcterms:modified xsi:type="dcterms:W3CDTF">2023-03-30T02:24:51Z</dcterms:modified>
</cp:coreProperties>
</file>